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bias Grass" initials="TG" lastIdx="2" clrIdx="0">
    <p:extLst>
      <p:ext uri="{19B8F6BF-5375-455C-9EA6-DF929625EA0E}">
        <p15:presenceInfo xmlns:p15="http://schemas.microsoft.com/office/powerpoint/2012/main" userId="S-1-5-21-2053661179-3503927547-1775907833-175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94660"/>
  </p:normalViewPr>
  <p:slideViewPr>
    <p:cSldViewPr snapToGrid="0">
      <p:cViewPr>
        <p:scale>
          <a:sx n="83" d="100"/>
          <a:sy n="83" d="100"/>
        </p:scale>
        <p:origin x="48" y="8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10E4A-4EA9-49EF-98F5-E32A726ED9F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BE1F0-4ACD-4C5B-9AEF-0D642990DC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69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E1F0-4ACD-4C5B-9AEF-0D642990DC3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30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E1F0-4ACD-4C5B-9AEF-0D642990DC3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57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E1F0-4ACD-4C5B-9AEF-0D642990DC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90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E1F0-4ACD-4C5B-9AEF-0D642990DC3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18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E1F0-4ACD-4C5B-9AEF-0D642990DC3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4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E1F0-4ACD-4C5B-9AEF-0D642990DC3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6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A29A-88B4-4E50-9342-8033DD276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4C318-D18C-4E78-9276-309C79BE4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CA57D-60E3-4C3D-99D0-2D487F895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F5B7E-7A75-4794-BA0B-F1DA8F1A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DBA8-5D2E-42C0-A74B-3CE3C018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64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83CE5-AEE0-4D93-B390-D8A021B6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370B5-EF85-4D22-9B16-B16D590E9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2C8B5-4CA7-49BE-A005-93514AC9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7801-79EB-4247-ABE2-7B290CF0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4E3F5-29EF-4E31-843C-C37555FF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4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07325-310D-4AC6-A083-94AD45961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642F-80FC-4262-94E5-1323E0C86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36D90-2466-415A-8353-8C0325DE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CE4C7-CA4B-4827-AA9D-58B6159DE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E9C2D-E30B-448C-ACBB-07BD1D1A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82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F70B-8CAF-469B-86DB-CF79AF21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5639-AF93-4EFB-9DB2-8E7F90E18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3014-9312-4D73-86C5-9949FEEE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A5285-FC24-4FCC-B06D-FC7932CB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1EB64-52F9-42C2-A7CF-794FA554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70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FBEF-1DB1-4B87-89C7-8828043A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D6542-DE55-455D-B5E7-76BC8691A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76B2-C80A-47FE-AF39-A573BAAF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435A4-CD37-4C33-91A7-8FD146F29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C941F-D796-4D18-9D34-8691BC42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12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E448-BECE-435D-913A-253A5864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FE26C-D88B-49DF-9E9E-757F7AA31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A81EB-A516-45CD-9596-14BE7BB35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35F55-EFDD-4EC8-A267-561F9697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68968-3D12-41A7-8D76-6BC69605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3184A-8D3D-4DF1-A21A-6E683600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21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797A-EA0E-4AA5-B1A3-8B08F1E1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A55D3-A8CB-485F-960C-9F16A3D9D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0C7E8-A3FC-439E-AD5F-4C8BA460C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FF790B-6E32-4E38-8B8C-55D61C257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5E4C-D103-45EC-A27E-A22C8B622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87C07-48E7-49EC-8936-78F3E759E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D7E2E-C01D-4C11-B90D-F1B40630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8D6D6-7AC5-44F0-8D6C-F38FDDB9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371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9D2B-7F7B-4AE3-BD3E-147D5D5F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0CC31-D8FD-40BB-A0E5-A4FAA64C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AAA57-81BD-4BBC-B308-BF82CE63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3439B-054E-42B8-B54F-2441D075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86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65FC90-A637-4F81-93EA-921F8360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8BDF6-A89F-4080-8EB6-815CCFC9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7776E-C68C-4972-9D5F-A5FDC60E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9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E164-43F5-4BE6-BEDF-F63DAE8B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FD53-80A9-4732-820E-7D95EEC4A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A781C-8091-45C5-B787-65A9794F2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F7DDA-04F1-4256-85FA-56E5E3AB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54935-8F82-49B6-BC45-54D41FA6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E87B0-D94B-4948-A243-762E8458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82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BA1C-8FE8-4A34-BF69-B68103A9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A9B611-0ACB-40EA-B98E-96D945D81F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ED361-8295-4F18-BC49-7780EE89D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9D561-9289-4A49-86B2-3A1CA147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917D-7422-4A27-94F8-2D60DE4C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E04BB-BD2C-4609-B63B-4504BDB2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38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89D2C-16A9-4B32-BE14-E41459E4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796E9-D648-4ADC-83A8-5CF33C79B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4B02-9FD2-4E73-9A89-E74B231C0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6D0BF-8157-41E7-B3D2-4ADCF9F4B6AB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DE4CF-79FE-4B9E-BF50-53C334CDE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0BB6-0E01-4028-A5A9-CE00844EC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A058-CFEC-4141-8E5B-609E5A349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07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3AF1-625C-4D04-86F5-8B26E2B2B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86" y="1377785"/>
            <a:ext cx="615601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b="1" dirty="0"/>
              <a:t>Quantum Annealing With Bias Fields</a:t>
            </a:r>
            <a:br>
              <a:rPr lang="en-GB" dirty="0"/>
            </a:b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F1C0EC-C6B2-4E14-B2D1-B1DC6162D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427" y="279830"/>
            <a:ext cx="9144000" cy="37310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Quantum 2021 – Bilbao – November 24</a:t>
            </a:r>
            <a:r>
              <a:rPr lang="en-US" baseline="30000" dirty="0"/>
              <a:t>th</a:t>
            </a:r>
            <a:r>
              <a:rPr lang="en-US" dirty="0"/>
              <a:t> 2021</a:t>
            </a:r>
            <a:endParaRPr lang="en-GB" dirty="0"/>
          </a:p>
        </p:txBody>
      </p:sp>
      <p:sp>
        <p:nvSpPr>
          <p:cNvPr id="6" name="object 20">
            <a:extLst>
              <a:ext uri="{FF2B5EF4-FFF2-40B4-BE49-F238E27FC236}">
                <a16:creationId xmlns:a16="http://schemas.microsoft.com/office/drawing/2014/main" id="{4D0A013A-223A-4514-AF0C-834320751DCD}"/>
              </a:ext>
            </a:extLst>
          </p:cNvPr>
          <p:cNvSpPr txBox="1"/>
          <p:nvPr/>
        </p:nvSpPr>
        <p:spPr>
          <a:xfrm>
            <a:off x="656222" y="3288933"/>
            <a:ext cx="5059051" cy="481880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93662" marR="3258" indent="-85925" algn="ctr">
              <a:spcBef>
                <a:spcPts val="64"/>
              </a:spcBef>
            </a:pPr>
            <a:r>
              <a:rPr lang="en-US" sz="3078" spc="-3" dirty="0">
                <a:solidFill>
                  <a:srgbClr val="00A0EF"/>
                </a:solidFill>
                <a:cs typeface="Source Sans Pro Light"/>
              </a:rPr>
              <a:t>Tobias Grass</a:t>
            </a:r>
            <a:endParaRPr lang="en-US" sz="3078" dirty="0"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BFFE1-56A5-43FB-8B73-DBCB07A960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67082" y="4141333"/>
            <a:ext cx="1209240" cy="40788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4F92E-2FC4-4CAA-BE0C-374D3D6F2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14" r="31894" b="7525"/>
          <a:stretch/>
        </p:blipFill>
        <p:spPr>
          <a:xfrm>
            <a:off x="7801156" y="6305615"/>
            <a:ext cx="1590580" cy="357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346C88-79B7-419D-A921-9FCBCD5E6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913" y="6160998"/>
            <a:ext cx="1369259" cy="646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9F09B-2884-4BAA-92A7-18AFA8B11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69" y="6324946"/>
            <a:ext cx="2285328" cy="442803"/>
          </a:xfrm>
          <a:prstGeom prst="rect">
            <a:avLst/>
          </a:prstGeom>
        </p:spPr>
      </p:pic>
      <p:pic>
        <p:nvPicPr>
          <p:cNvPr id="11" name="Picture 2" descr="Archivo:Logotipo de la Generalitat de Catalunya.svg - Wikipedia, la  enciclopedia libre">
            <a:extLst>
              <a:ext uri="{FF2B5EF4-FFF2-40B4-BE49-F238E27FC236}">
                <a16:creationId xmlns:a16="http://schemas.microsoft.com/office/drawing/2014/main" id="{765ED8FE-6663-404B-A622-C08E16375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102" y="6265708"/>
            <a:ext cx="1934323" cy="56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undación la Caixa - YouTube">
            <a:extLst>
              <a:ext uri="{FF2B5EF4-FFF2-40B4-BE49-F238E27FC236}">
                <a16:creationId xmlns:a16="http://schemas.microsoft.com/office/drawing/2014/main" id="{2EBF7663-2B16-4949-99FB-A7DE003D7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766" y="5551423"/>
            <a:ext cx="1306577" cy="130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Graphic 1">
            <a:extLst>
              <a:ext uri="{FF2B5EF4-FFF2-40B4-BE49-F238E27FC236}">
                <a16:creationId xmlns:a16="http://schemas.microsoft.com/office/drawing/2014/main" id="{6BA0BB61-7122-4587-BFE6-9EE1C5A07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3"/>
          <a:stretch>
            <a:fillRect/>
          </a:stretch>
        </p:blipFill>
        <p:spPr bwMode="auto">
          <a:xfrm>
            <a:off x="5715273" y="3044616"/>
            <a:ext cx="6222608" cy="158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JQI Logos | Joint Quantum Institute">
            <a:extLst>
              <a:ext uri="{FF2B5EF4-FFF2-40B4-BE49-F238E27FC236}">
                <a16:creationId xmlns:a16="http://schemas.microsoft.com/office/drawing/2014/main" id="{62412800-1ABC-4453-BDD5-6C1D2872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8" y="6225835"/>
            <a:ext cx="1875849" cy="56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chivo:NSF.svg - Wikipedia, la enciclopedia libre">
            <a:extLst>
              <a:ext uri="{FF2B5EF4-FFF2-40B4-BE49-F238E27FC236}">
                <a16:creationId xmlns:a16="http://schemas.microsoft.com/office/drawing/2014/main" id="{40FD2FCB-C8AA-40EF-BBD5-E32A1199A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536" y="6034768"/>
            <a:ext cx="776377" cy="77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24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D8E7-B7D1-48B2-8DE4-282C32A2A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5" y="9787"/>
            <a:ext cx="10515600" cy="826487"/>
          </a:xfrm>
        </p:spPr>
        <p:txBody>
          <a:bodyPr/>
          <a:lstStyle/>
          <a:p>
            <a:r>
              <a:rPr lang="en-US" dirty="0"/>
              <a:t>Quantum Annealing – Basic concept</a:t>
            </a:r>
            <a:endParaRPr lang="en-GB" dirty="0"/>
          </a:p>
        </p:txBody>
      </p:sp>
      <p:grpSp>
        <p:nvGrpSpPr>
          <p:cNvPr id="4" name="Group 3" descr="28§display§H(t) = A(t) H_{\rm problem} + B(t) H_{\rm driver}§svg§600§FALSE§" title="TexMaths">
            <a:extLst>
              <a:ext uri="{FF2B5EF4-FFF2-40B4-BE49-F238E27FC236}">
                <a16:creationId xmlns:a16="http://schemas.microsoft.com/office/drawing/2014/main" id="{198FE4D5-366C-44AF-88E9-472AB67DC459}"/>
              </a:ext>
            </a:extLst>
          </p:cNvPr>
          <p:cNvGrpSpPr/>
          <p:nvPr/>
        </p:nvGrpSpPr>
        <p:grpSpPr>
          <a:xfrm>
            <a:off x="1359409" y="1766447"/>
            <a:ext cx="6903126" cy="514588"/>
            <a:chOff x="658440" y="2299680"/>
            <a:chExt cx="5312880" cy="36756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45513E8-4C7E-4B3A-A146-18725F4E3241}"/>
                </a:ext>
              </a:extLst>
            </p:cNvPr>
            <p:cNvSpPr/>
            <p:nvPr/>
          </p:nvSpPr>
          <p:spPr>
            <a:xfrm>
              <a:off x="658440" y="2300760"/>
              <a:ext cx="5312880" cy="36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59" h="1019">
                  <a:moveTo>
                    <a:pt x="7381" y="1019"/>
                  </a:moveTo>
                  <a:lnTo>
                    <a:pt x="0" y="1019"/>
                  </a:lnTo>
                  <a:lnTo>
                    <a:pt x="0" y="0"/>
                  </a:lnTo>
                  <a:lnTo>
                    <a:pt x="14759" y="0"/>
                  </a:lnTo>
                  <a:lnTo>
                    <a:pt x="14759" y="10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ECA281A-1276-419C-AE6C-BAC0061753E1}"/>
                </a:ext>
              </a:extLst>
            </p:cNvPr>
            <p:cNvSpPr/>
            <p:nvPr/>
          </p:nvSpPr>
          <p:spPr>
            <a:xfrm>
              <a:off x="672480" y="2323800"/>
              <a:ext cx="299160" cy="24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2" h="675">
                  <a:moveTo>
                    <a:pt x="714" y="76"/>
                  </a:moveTo>
                  <a:cubicBezTo>
                    <a:pt x="722" y="39"/>
                    <a:pt x="725" y="31"/>
                    <a:pt x="798" y="31"/>
                  </a:cubicBezTo>
                  <a:cubicBezTo>
                    <a:pt x="823" y="31"/>
                    <a:pt x="832" y="31"/>
                    <a:pt x="832" y="11"/>
                  </a:cubicBezTo>
                  <a:cubicBezTo>
                    <a:pt x="832" y="0"/>
                    <a:pt x="820" y="0"/>
                    <a:pt x="818" y="0"/>
                  </a:cubicBezTo>
                  <a:cubicBezTo>
                    <a:pt x="790" y="0"/>
                    <a:pt x="720" y="3"/>
                    <a:pt x="692" y="3"/>
                  </a:cubicBezTo>
                  <a:cubicBezTo>
                    <a:pt x="664" y="3"/>
                    <a:pt x="594" y="0"/>
                    <a:pt x="563" y="0"/>
                  </a:cubicBezTo>
                  <a:cubicBezTo>
                    <a:pt x="557" y="0"/>
                    <a:pt x="546" y="0"/>
                    <a:pt x="546" y="20"/>
                  </a:cubicBezTo>
                  <a:cubicBezTo>
                    <a:pt x="546" y="31"/>
                    <a:pt x="554" y="31"/>
                    <a:pt x="574" y="31"/>
                  </a:cubicBezTo>
                  <a:cubicBezTo>
                    <a:pt x="574" y="31"/>
                    <a:pt x="594" y="31"/>
                    <a:pt x="610" y="34"/>
                  </a:cubicBezTo>
                  <a:cubicBezTo>
                    <a:pt x="627" y="34"/>
                    <a:pt x="636" y="36"/>
                    <a:pt x="636" y="48"/>
                  </a:cubicBezTo>
                  <a:cubicBezTo>
                    <a:pt x="636" y="53"/>
                    <a:pt x="636" y="53"/>
                    <a:pt x="633" y="67"/>
                  </a:cubicBezTo>
                  <a:lnTo>
                    <a:pt x="574" y="308"/>
                  </a:lnTo>
                  <a:lnTo>
                    <a:pt x="272" y="308"/>
                  </a:lnTo>
                  <a:lnTo>
                    <a:pt x="330" y="76"/>
                  </a:lnTo>
                  <a:cubicBezTo>
                    <a:pt x="339" y="39"/>
                    <a:pt x="342" y="31"/>
                    <a:pt x="414" y="31"/>
                  </a:cubicBezTo>
                  <a:cubicBezTo>
                    <a:pt x="440" y="31"/>
                    <a:pt x="448" y="31"/>
                    <a:pt x="448" y="11"/>
                  </a:cubicBezTo>
                  <a:cubicBezTo>
                    <a:pt x="448" y="0"/>
                    <a:pt x="437" y="0"/>
                    <a:pt x="434" y="0"/>
                  </a:cubicBezTo>
                  <a:cubicBezTo>
                    <a:pt x="406" y="0"/>
                    <a:pt x="336" y="3"/>
                    <a:pt x="308" y="3"/>
                  </a:cubicBezTo>
                  <a:cubicBezTo>
                    <a:pt x="277" y="3"/>
                    <a:pt x="207" y="0"/>
                    <a:pt x="179" y="0"/>
                  </a:cubicBezTo>
                  <a:cubicBezTo>
                    <a:pt x="171" y="0"/>
                    <a:pt x="160" y="0"/>
                    <a:pt x="160" y="20"/>
                  </a:cubicBezTo>
                  <a:cubicBezTo>
                    <a:pt x="160" y="31"/>
                    <a:pt x="171" y="31"/>
                    <a:pt x="188" y="31"/>
                  </a:cubicBezTo>
                  <a:cubicBezTo>
                    <a:pt x="190" y="31"/>
                    <a:pt x="210" y="31"/>
                    <a:pt x="227" y="34"/>
                  </a:cubicBezTo>
                  <a:cubicBezTo>
                    <a:pt x="244" y="34"/>
                    <a:pt x="252" y="36"/>
                    <a:pt x="252" y="48"/>
                  </a:cubicBezTo>
                  <a:cubicBezTo>
                    <a:pt x="252" y="53"/>
                    <a:pt x="252" y="56"/>
                    <a:pt x="249" y="67"/>
                  </a:cubicBezTo>
                  <a:lnTo>
                    <a:pt x="118" y="599"/>
                  </a:lnTo>
                  <a:cubicBezTo>
                    <a:pt x="106" y="636"/>
                    <a:pt x="104" y="644"/>
                    <a:pt x="28" y="644"/>
                  </a:cubicBezTo>
                  <a:cubicBezTo>
                    <a:pt x="8" y="644"/>
                    <a:pt x="0" y="644"/>
                    <a:pt x="0" y="664"/>
                  </a:cubicBezTo>
                  <a:cubicBezTo>
                    <a:pt x="0" y="675"/>
                    <a:pt x="11" y="675"/>
                    <a:pt x="14" y="675"/>
                  </a:cubicBezTo>
                  <a:cubicBezTo>
                    <a:pt x="42" y="675"/>
                    <a:pt x="112" y="672"/>
                    <a:pt x="140" y="672"/>
                  </a:cubicBezTo>
                  <a:cubicBezTo>
                    <a:pt x="160" y="672"/>
                    <a:pt x="182" y="672"/>
                    <a:pt x="202" y="672"/>
                  </a:cubicBezTo>
                  <a:cubicBezTo>
                    <a:pt x="224" y="672"/>
                    <a:pt x="246" y="675"/>
                    <a:pt x="266" y="675"/>
                  </a:cubicBezTo>
                  <a:cubicBezTo>
                    <a:pt x="274" y="675"/>
                    <a:pt x="286" y="675"/>
                    <a:pt x="286" y="655"/>
                  </a:cubicBezTo>
                  <a:cubicBezTo>
                    <a:pt x="286" y="644"/>
                    <a:pt x="277" y="644"/>
                    <a:pt x="258" y="644"/>
                  </a:cubicBezTo>
                  <a:cubicBezTo>
                    <a:pt x="221" y="644"/>
                    <a:pt x="193" y="644"/>
                    <a:pt x="193" y="627"/>
                  </a:cubicBezTo>
                  <a:cubicBezTo>
                    <a:pt x="193" y="622"/>
                    <a:pt x="196" y="616"/>
                    <a:pt x="199" y="610"/>
                  </a:cubicBezTo>
                  <a:lnTo>
                    <a:pt x="266" y="339"/>
                  </a:lnTo>
                  <a:lnTo>
                    <a:pt x="566" y="339"/>
                  </a:lnTo>
                  <a:cubicBezTo>
                    <a:pt x="524" y="504"/>
                    <a:pt x="501" y="596"/>
                    <a:pt x="498" y="610"/>
                  </a:cubicBezTo>
                  <a:cubicBezTo>
                    <a:pt x="487" y="644"/>
                    <a:pt x="470" y="644"/>
                    <a:pt x="409" y="644"/>
                  </a:cubicBezTo>
                  <a:cubicBezTo>
                    <a:pt x="392" y="644"/>
                    <a:pt x="384" y="644"/>
                    <a:pt x="384" y="664"/>
                  </a:cubicBezTo>
                  <a:cubicBezTo>
                    <a:pt x="384" y="675"/>
                    <a:pt x="395" y="675"/>
                    <a:pt x="398" y="675"/>
                  </a:cubicBezTo>
                  <a:cubicBezTo>
                    <a:pt x="426" y="675"/>
                    <a:pt x="496" y="672"/>
                    <a:pt x="524" y="672"/>
                  </a:cubicBezTo>
                  <a:cubicBezTo>
                    <a:pt x="543" y="672"/>
                    <a:pt x="566" y="672"/>
                    <a:pt x="585" y="672"/>
                  </a:cubicBezTo>
                  <a:cubicBezTo>
                    <a:pt x="608" y="672"/>
                    <a:pt x="630" y="675"/>
                    <a:pt x="650" y="675"/>
                  </a:cubicBezTo>
                  <a:cubicBezTo>
                    <a:pt x="658" y="675"/>
                    <a:pt x="669" y="675"/>
                    <a:pt x="669" y="655"/>
                  </a:cubicBezTo>
                  <a:cubicBezTo>
                    <a:pt x="669" y="644"/>
                    <a:pt x="661" y="644"/>
                    <a:pt x="644" y="644"/>
                  </a:cubicBezTo>
                  <a:cubicBezTo>
                    <a:pt x="608" y="644"/>
                    <a:pt x="580" y="644"/>
                    <a:pt x="580" y="627"/>
                  </a:cubicBezTo>
                  <a:cubicBezTo>
                    <a:pt x="580" y="622"/>
                    <a:pt x="580" y="616"/>
                    <a:pt x="582" y="6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D110021-74C8-4A37-BD73-5C79EA7511E9}"/>
                </a:ext>
              </a:extLst>
            </p:cNvPr>
            <p:cNvSpPr/>
            <p:nvPr/>
          </p:nvSpPr>
          <p:spPr>
            <a:xfrm>
              <a:off x="1015200" y="2299680"/>
              <a:ext cx="831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" h="986">
                  <a:moveTo>
                    <a:pt x="232" y="977"/>
                  </a:moveTo>
                  <a:cubicBezTo>
                    <a:pt x="232" y="974"/>
                    <a:pt x="232" y="972"/>
                    <a:pt x="213" y="955"/>
                  </a:cubicBezTo>
                  <a:cubicBezTo>
                    <a:pt x="90" y="832"/>
                    <a:pt x="59" y="644"/>
                    <a:pt x="59" y="493"/>
                  </a:cubicBezTo>
                  <a:cubicBezTo>
                    <a:pt x="59" y="322"/>
                    <a:pt x="95" y="151"/>
                    <a:pt x="218" y="28"/>
                  </a:cubicBezTo>
                  <a:cubicBezTo>
                    <a:pt x="232" y="14"/>
                    <a:pt x="232" y="14"/>
                    <a:pt x="232" y="11"/>
                  </a:cubicBezTo>
                  <a:cubicBezTo>
                    <a:pt x="232" y="3"/>
                    <a:pt x="227" y="0"/>
                    <a:pt x="221" y="0"/>
                  </a:cubicBezTo>
                  <a:cubicBezTo>
                    <a:pt x="210" y="0"/>
                    <a:pt x="120" y="67"/>
                    <a:pt x="62" y="193"/>
                  </a:cubicBezTo>
                  <a:cubicBezTo>
                    <a:pt x="11" y="302"/>
                    <a:pt x="0" y="412"/>
                    <a:pt x="0" y="493"/>
                  </a:cubicBezTo>
                  <a:cubicBezTo>
                    <a:pt x="0" y="571"/>
                    <a:pt x="11" y="689"/>
                    <a:pt x="64" y="801"/>
                  </a:cubicBezTo>
                  <a:cubicBezTo>
                    <a:pt x="126" y="924"/>
                    <a:pt x="210" y="986"/>
                    <a:pt x="221" y="986"/>
                  </a:cubicBezTo>
                  <a:cubicBezTo>
                    <a:pt x="227" y="986"/>
                    <a:pt x="232" y="983"/>
                    <a:pt x="232" y="9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E0C7515-6E18-4F40-8461-D7642DCB33E5}"/>
                </a:ext>
              </a:extLst>
            </p:cNvPr>
            <p:cNvSpPr/>
            <p:nvPr/>
          </p:nvSpPr>
          <p:spPr>
            <a:xfrm>
              <a:off x="1126080" y="2343960"/>
              <a:ext cx="109440" cy="22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630">
                  <a:moveTo>
                    <a:pt x="182" y="224"/>
                  </a:moveTo>
                  <a:lnTo>
                    <a:pt x="274" y="224"/>
                  </a:lnTo>
                  <a:cubicBezTo>
                    <a:pt x="294" y="224"/>
                    <a:pt x="305" y="224"/>
                    <a:pt x="305" y="204"/>
                  </a:cubicBezTo>
                  <a:cubicBezTo>
                    <a:pt x="305" y="193"/>
                    <a:pt x="294" y="193"/>
                    <a:pt x="277" y="193"/>
                  </a:cubicBezTo>
                  <a:lnTo>
                    <a:pt x="190" y="193"/>
                  </a:lnTo>
                  <a:cubicBezTo>
                    <a:pt x="227" y="53"/>
                    <a:pt x="230" y="34"/>
                    <a:pt x="230" y="28"/>
                  </a:cubicBezTo>
                  <a:cubicBezTo>
                    <a:pt x="230" y="11"/>
                    <a:pt x="218" y="0"/>
                    <a:pt x="202" y="0"/>
                  </a:cubicBezTo>
                  <a:cubicBezTo>
                    <a:pt x="199" y="0"/>
                    <a:pt x="171" y="0"/>
                    <a:pt x="162" y="36"/>
                  </a:cubicBezTo>
                  <a:lnTo>
                    <a:pt x="123" y="193"/>
                  </a:lnTo>
                  <a:lnTo>
                    <a:pt x="31" y="193"/>
                  </a:lnTo>
                  <a:cubicBezTo>
                    <a:pt x="11" y="193"/>
                    <a:pt x="0" y="193"/>
                    <a:pt x="0" y="213"/>
                  </a:cubicBezTo>
                  <a:cubicBezTo>
                    <a:pt x="0" y="224"/>
                    <a:pt x="8" y="224"/>
                    <a:pt x="28" y="224"/>
                  </a:cubicBezTo>
                  <a:lnTo>
                    <a:pt x="115" y="224"/>
                  </a:lnTo>
                  <a:cubicBezTo>
                    <a:pt x="45" y="504"/>
                    <a:pt x="39" y="521"/>
                    <a:pt x="39" y="538"/>
                  </a:cubicBezTo>
                  <a:cubicBezTo>
                    <a:pt x="39" y="591"/>
                    <a:pt x="78" y="630"/>
                    <a:pt x="132" y="630"/>
                  </a:cubicBezTo>
                  <a:cubicBezTo>
                    <a:pt x="232" y="630"/>
                    <a:pt x="288" y="484"/>
                    <a:pt x="288" y="479"/>
                  </a:cubicBezTo>
                  <a:cubicBezTo>
                    <a:pt x="288" y="468"/>
                    <a:pt x="280" y="468"/>
                    <a:pt x="277" y="468"/>
                  </a:cubicBezTo>
                  <a:cubicBezTo>
                    <a:pt x="269" y="468"/>
                    <a:pt x="266" y="470"/>
                    <a:pt x="263" y="482"/>
                  </a:cubicBezTo>
                  <a:cubicBezTo>
                    <a:pt x="218" y="585"/>
                    <a:pt x="168" y="608"/>
                    <a:pt x="134" y="608"/>
                  </a:cubicBezTo>
                  <a:cubicBezTo>
                    <a:pt x="112" y="608"/>
                    <a:pt x="104" y="596"/>
                    <a:pt x="104" y="563"/>
                  </a:cubicBezTo>
                  <a:cubicBezTo>
                    <a:pt x="104" y="538"/>
                    <a:pt x="104" y="532"/>
                    <a:pt x="109" y="5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91DFAB0-0751-4D5F-A1BA-397A207F5358}"/>
                </a:ext>
              </a:extLst>
            </p:cNvPr>
            <p:cNvSpPr/>
            <p:nvPr/>
          </p:nvSpPr>
          <p:spPr>
            <a:xfrm>
              <a:off x="1265400" y="2299680"/>
              <a:ext cx="831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" h="986">
                  <a:moveTo>
                    <a:pt x="232" y="493"/>
                  </a:moveTo>
                  <a:cubicBezTo>
                    <a:pt x="232" y="417"/>
                    <a:pt x="221" y="297"/>
                    <a:pt x="165" y="185"/>
                  </a:cubicBezTo>
                  <a:cubicBezTo>
                    <a:pt x="106" y="64"/>
                    <a:pt x="20" y="0"/>
                    <a:pt x="11" y="0"/>
                  </a:cubicBezTo>
                  <a:cubicBezTo>
                    <a:pt x="3" y="0"/>
                    <a:pt x="0" y="3"/>
                    <a:pt x="0" y="11"/>
                  </a:cubicBezTo>
                  <a:cubicBezTo>
                    <a:pt x="0" y="14"/>
                    <a:pt x="0" y="14"/>
                    <a:pt x="20" y="34"/>
                  </a:cubicBezTo>
                  <a:cubicBezTo>
                    <a:pt x="118" y="132"/>
                    <a:pt x="174" y="288"/>
                    <a:pt x="174" y="493"/>
                  </a:cubicBezTo>
                  <a:cubicBezTo>
                    <a:pt x="174" y="664"/>
                    <a:pt x="137" y="837"/>
                    <a:pt x="14" y="960"/>
                  </a:cubicBezTo>
                  <a:cubicBezTo>
                    <a:pt x="0" y="972"/>
                    <a:pt x="0" y="974"/>
                    <a:pt x="0" y="977"/>
                  </a:cubicBezTo>
                  <a:cubicBezTo>
                    <a:pt x="0" y="983"/>
                    <a:pt x="3" y="986"/>
                    <a:pt x="11" y="986"/>
                  </a:cubicBezTo>
                  <a:cubicBezTo>
                    <a:pt x="20" y="986"/>
                    <a:pt x="109" y="918"/>
                    <a:pt x="168" y="795"/>
                  </a:cubicBezTo>
                  <a:cubicBezTo>
                    <a:pt x="218" y="686"/>
                    <a:pt x="232" y="577"/>
                    <a:pt x="232" y="4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0C3409-62B4-4712-A25E-5E10C917AF1B}"/>
                </a:ext>
              </a:extLst>
            </p:cNvPr>
            <p:cNvSpPr/>
            <p:nvPr/>
          </p:nvSpPr>
          <p:spPr>
            <a:xfrm>
              <a:off x="1501200" y="2435760"/>
              <a:ext cx="236520" cy="83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8" h="232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E2156CF-4349-4784-97A3-03604CB83A3A}"/>
                </a:ext>
              </a:extLst>
            </p:cNvPr>
            <p:cNvSpPr/>
            <p:nvPr/>
          </p:nvSpPr>
          <p:spPr>
            <a:xfrm>
              <a:off x="1865880" y="2311920"/>
              <a:ext cx="243720" cy="25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8" h="708">
                  <a:moveTo>
                    <a:pt x="143" y="594"/>
                  </a:moveTo>
                  <a:cubicBezTo>
                    <a:pt x="104" y="661"/>
                    <a:pt x="64" y="675"/>
                    <a:pt x="20" y="678"/>
                  </a:cubicBezTo>
                  <a:cubicBezTo>
                    <a:pt x="8" y="678"/>
                    <a:pt x="0" y="678"/>
                    <a:pt x="0" y="697"/>
                  </a:cubicBezTo>
                  <a:cubicBezTo>
                    <a:pt x="0" y="703"/>
                    <a:pt x="6" y="708"/>
                    <a:pt x="14" y="708"/>
                  </a:cubicBezTo>
                  <a:cubicBezTo>
                    <a:pt x="39" y="708"/>
                    <a:pt x="70" y="706"/>
                    <a:pt x="98" y="706"/>
                  </a:cubicBezTo>
                  <a:cubicBezTo>
                    <a:pt x="132" y="706"/>
                    <a:pt x="165" y="708"/>
                    <a:pt x="196" y="708"/>
                  </a:cubicBezTo>
                  <a:cubicBezTo>
                    <a:pt x="202" y="708"/>
                    <a:pt x="216" y="708"/>
                    <a:pt x="216" y="689"/>
                  </a:cubicBezTo>
                  <a:cubicBezTo>
                    <a:pt x="216" y="678"/>
                    <a:pt x="207" y="678"/>
                    <a:pt x="199" y="678"/>
                  </a:cubicBezTo>
                  <a:cubicBezTo>
                    <a:pt x="176" y="675"/>
                    <a:pt x="154" y="666"/>
                    <a:pt x="154" y="641"/>
                  </a:cubicBezTo>
                  <a:cubicBezTo>
                    <a:pt x="154" y="630"/>
                    <a:pt x="160" y="619"/>
                    <a:pt x="168" y="605"/>
                  </a:cubicBezTo>
                  <a:lnTo>
                    <a:pt x="241" y="479"/>
                  </a:lnTo>
                  <a:lnTo>
                    <a:pt x="490" y="479"/>
                  </a:lnTo>
                  <a:cubicBezTo>
                    <a:pt x="493" y="501"/>
                    <a:pt x="507" y="636"/>
                    <a:pt x="507" y="644"/>
                  </a:cubicBezTo>
                  <a:cubicBezTo>
                    <a:pt x="507" y="675"/>
                    <a:pt x="454" y="678"/>
                    <a:pt x="434" y="678"/>
                  </a:cubicBezTo>
                  <a:cubicBezTo>
                    <a:pt x="420" y="678"/>
                    <a:pt x="412" y="678"/>
                    <a:pt x="412" y="697"/>
                  </a:cubicBezTo>
                  <a:cubicBezTo>
                    <a:pt x="412" y="708"/>
                    <a:pt x="423" y="708"/>
                    <a:pt x="426" y="708"/>
                  </a:cubicBezTo>
                  <a:cubicBezTo>
                    <a:pt x="465" y="708"/>
                    <a:pt x="507" y="706"/>
                    <a:pt x="549" y="706"/>
                  </a:cubicBezTo>
                  <a:cubicBezTo>
                    <a:pt x="574" y="706"/>
                    <a:pt x="636" y="708"/>
                    <a:pt x="661" y="708"/>
                  </a:cubicBezTo>
                  <a:cubicBezTo>
                    <a:pt x="666" y="708"/>
                    <a:pt x="678" y="708"/>
                    <a:pt x="678" y="689"/>
                  </a:cubicBezTo>
                  <a:cubicBezTo>
                    <a:pt x="678" y="678"/>
                    <a:pt x="669" y="678"/>
                    <a:pt x="655" y="678"/>
                  </a:cubicBezTo>
                  <a:cubicBezTo>
                    <a:pt x="594" y="678"/>
                    <a:pt x="594" y="669"/>
                    <a:pt x="591" y="641"/>
                  </a:cubicBezTo>
                  <a:lnTo>
                    <a:pt x="532" y="22"/>
                  </a:lnTo>
                  <a:cubicBezTo>
                    <a:pt x="529" y="3"/>
                    <a:pt x="529" y="0"/>
                    <a:pt x="512" y="0"/>
                  </a:cubicBezTo>
                  <a:cubicBezTo>
                    <a:pt x="496" y="0"/>
                    <a:pt x="493" y="6"/>
                    <a:pt x="487" y="17"/>
                  </a:cubicBezTo>
                  <a:close/>
                  <a:moveTo>
                    <a:pt x="260" y="448"/>
                  </a:moveTo>
                  <a:lnTo>
                    <a:pt x="456" y="123"/>
                  </a:lnTo>
                  <a:lnTo>
                    <a:pt x="487" y="4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F119C-FD19-42A7-8154-75E17CDFB19D}"/>
                </a:ext>
              </a:extLst>
            </p:cNvPr>
            <p:cNvSpPr/>
            <p:nvPr/>
          </p:nvSpPr>
          <p:spPr>
            <a:xfrm>
              <a:off x="2153160" y="2299680"/>
              <a:ext cx="831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" h="986">
                  <a:moveTo>
                    <a:pt x="232" y="977"/>
                  </a:moveTo>
                  <a:cubicBezTo>
                    <a:pt x="232" y="974"/>
                    <a:pt x="232" y="972"/>
                    <a:pt x="213" y="955"/>
                  </a:cubicBezTo>
                  <a:cubicBezTo>
                    <a:pt x="90" y="832"/>
                    <a:pt x="59" y="644"/>
                    <a:pt x="59" y="493"/>
                  </a:cubicBezTo>
                  <a:cubicBezTo>
                    <a:pt x="59" y="322"/>
                    <a:pt x="95" y="151"/>
                    <a:pt x="218" y="28"/>
                  </a:cubicBezTo>
                  <a:cubicBezTo>
                    <a:pt x="232" y="14"/>
                    <a:pt x="232" y="14"/>
                    <a:pt x="232" y="11"/>
                  </a:cubicBezTo>
                  <a:cubicBezTo>
                    <a:pt x="232" y="3"/>
                    <a:pt x="227" y="0"/>
                    <a:pt x="221" y="0"/>
                  </a:cubicBezTo>
                  <a:cubicBezTo>
                    <a:pt x="210" y="0"/>
                    <a:pt x="120" y="67"/>
                    <a:pt x="62" y="193"/>
                  </a:cubicBezTo>
                  <a:cubicBezTo>
                    <a:pt x="11" y="302"/>
                    <a:pt x="0" y="412"/>
                    <a:pt x="0" y="493"/>
                  </a:cubicBezTo>
                  <a:cubicBezTo>
                    <a:pt x="0" y="571"/>
                    <a:pt x="11" y="689"/>
                    <a:pt x="64" y="801"/>
                  </a:cubicBezTo>
                  <a:cubicBezTo>
                    <a:pt x="126" y="924"/>
                    <a:pt x="210" y="986"/>
                    <a:pt x="221" y="986"/>
                  </a:cubicBezTo>
                  <a:cubicBezTo>
                    <a:pt x="227" y="986"/>
                    <a:pt x="232" y="983"/>
                    <a:pt x="232" y="9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F765F6-9A07-47D1-8CBC-8B49549B8061}"/>
                </a:ext>
              </a:extLst>
            </p:cNvPr>
            <p:cNvSpPr/>
            <p:nvPr/>
          </p:nvSpPr>
          <p:spPr>
            <a:xfrm>
              <a:off x="2264040" y="2343960"/>
              <a:ext cx="109440" cy="22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630">
                  <a:moveTo>
                    <a:pt x="182" y="224"/>
                  </a:moveTo>
                  <a:lnTo>
                    <a:pt x="274" y="224"/>
                  </a:lnTo>
                  <a:cubicBezTo>
                    <a:pt x="294" y="224"/>
                    <a:pt x="305" y="224"/>
                    <a:pt x="305" y="204"/>
                  </a:cubicBezTo>
                  <a:cubicBezTo>
                    <a:pt x="305" y="193"/>
                    <a:pt x="294" y="193"/>
                    <a:pt x="277" y="193"/>
                  </a:cubicBezTo>
                  <a:lnTo>
                    <a:pt x="190" y="193"/>
                  </a:lnTo>
                  <a:cubicBezTo>
                    <a:pt x="227" y="53"/>
                    <a:pt x="230" y="34"/>
                    <a:pt x="230" y="28"/>
                  </a:cubicBezTo>
                  <a:cubicBezTo>
                    <a:pt x="230" y="11"/>
                    <a:pt x="218" y="0"/>
                    <a:pt x="202" y="0"/>
                  </a:cubicBezTo>
                  <a:cubicBezTo>
                    <a:pt x="199" y="0"/>
                    <a:pt x="171" y="0"/>
                    <a:pt x="162" y="36"/>
                  </a:cubicBezTo>
                  <a:lnTo>
                    <a:pt x="123" y="193"/>
                  </a:lnTo>
                  <a:lnTo>
                    <a:pt x="31" y="193"/>
                  </a:lnTo>
                  <a:cubicBezTo>
                    <a:pt x="11" y="193"/>
                    <a:pt x="0" y="193"/>
                    <a:pt x="0" y="213"/>
                  </a:cubicBezTo>
                  <a:cubicBezTo>
                    <a:pt x="0" y="224"/>
                    <a:pt x="8" y="224"/>
                    <a:pt x="28" y="224"/>
                  </a:cubicBezTo>
                  <a:lnTo>
                    <a:pt x="115" y="224"/>
                  </a:lnTo>
                  <a:cubicBezTo>
                    <a:pt x="45" y="504"/>
                    <a:pt x="39" y="521"/>
                    <a:pt x="39" y="538"/>
                  </a:cubicBezTo>
                  <a:cubicBezTo>
                    <a:pt x="39" y="591"/>
                    <a:pt x="78" y="630"/>
                    <a:pt x="132" y="630"/>
                  </a:cubicBezTo>
                  <a:cubicBezTo>
                    <a:pt x="232" y="630"/>
                    <a:pt x="288" y="484"/>
                    <a:pt x="288" y="479"/>
                  </a:cubicBezTo>
                  <a:cubicBezTo>
                    <a:pt x="288" y="468"/>
                    <a:pt x="280" y="468"/>
                    <a:pt x="277" y="468"/>
                  </a:cubicBezTo>
                  <a:cubicBezTo>
                    <a:pt x="269" y="468"/>
                    <a:pt x="266" y="470"/>
                    <a:pt x="263" y="482"/>
                  </a:cubicBezTo>
                  <a:cubicBezTo>
                    <a:pt x="218" y="585"/>
                    <a:pt x="168" y="608"/>
                    <a:pt x="134" y="608"/>
                  </a:cubicBezTo>
                  <a:cubicBezTo>
                    <a:pt x="112" y="608"/>
                    <a:pt x="104" y="596"/>
                    <a:pt x="104" y="563"/>
                  </a:cubicBezTo>
                  <a:cubicBezTo>
                    <a:pt x="104" y="538"/>
                    <a:pt x="104" y="532"/>
                    <a:pt x="109" y="5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4B130-F83C-44DC-B66C-BE958505BE3E}"/>
                </a:ext>
              </a:extLst>
            </p:cNvPr>
            <p:cNvSpPr/>
            <p:nvPr/>
          </p:nvSpPr>
          <p:spPr>
            <a:xfrm>
              <a:off x="2403360" y="2299680"/>
              <a:ext cx="831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" h="986">
                  <a:moveTo>
                    <a:pt x="232" y="493"/>
                  </a:moveTo>
                  <a:cubicBezTo>
                    <a:pt x="232" y="417"/>
                    <a:pt x="221" y="297"/>
                    <a:pt x="165" y="185"/>
                  </a:cubicBezTo>
                  <a:cubicBezTo>
                    <a:pt x="106" y="64"/>
                    <a:pt x="20" y="0"/>
                    <a:pt x="11" y="0"/>
                  </a:cubicBezTo>
                  <a:cubicBezTo>
                    <a:pt x="3" y="0"/>
                    <a:pt x="0" y="3"/>
                    <a:pt x="0" y="11"/>
                  </a:cubicBezTo>
                  <a:cubicBezTo>
                    <a:pt x="0" y="14"/>
                    <a:pt x="0" y="14"/>
                    <a:pt x="20" y="34"/>
                  </a:cubicBezTo>
                  <a:cubicBezTo>
                    <a:pt x="118" y="132"/>
                    <a:pt x="174" y="288"/>
                    <a:pt x="174" y="493"/>
                  </a:cubicBezTo>
                  <a:cubicBezTo>
                    <a:pt x="174" y="664"/>
                    <a:pt x="137" y="837"/>
                    <a:pt x="14" y="960"/>
                  </a:cubicBezTo>
                  <a:cubicBezTo>
                    <a:pt x="0" y="972"/>
                    <a:pt x="0" y="974"/>
                    <a:pt x="0" y="977"/>
                  </a:cubicBezTo>
                  <a:cubicBezTo>
                    <a:pt x="0" y="983"/>
                    <a:pt x="3" y="986"/>
                    <a:pt x="11" y="986"/>
                  </a:cubicBezTo>
                  <a:cubicBezTo>
                    <a:pt x="20" y="986"/>
                    <a:pt x="109" y="918"/>
                    <a:pt x="168" y="795"/>
                  </a:cubicBezTo>
                  <a:cubicBezTo>
                    <a:pt x="218" y="686"/>
                    <a:pt x="232" y="577"/>
                    <a:pt x="232" y="4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CA544B-A25D-4B37-B80D-7E06DF0B1981}"/>
                </a:ext>
              </a:extLst>
            </p:cNvPr>
            <p:cNvSpPr/>
            <p:nvPr/>
          </p:nvSpPr>
          <p:spPr>
            <a:xfrm>
              <a:off x="2534400" y="2323800"/>
              <a:ext cx="299160" cy="24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2" h="675">
                  <a:moveTo>
                    <a:pt x="714" y="76"/>
                  </a:moveTo>
                  <a:cubicBezTo>
                    <a:pt x="725" y="39"/>
                    <a:pt x="725" y="31"/>
                    <a:pt x="798" y="31"/>
                  </a:cubicBezTo>
                  <a:cubicBezTo>
                    <a:pt x="823" y="31"/>
                    <a:pt x="832" y="31"/>
                    <a:pt x="832" y="11"/>
                  </a:cubicBezTo>
                  <a:cubicBezTo>
                    <a:pt x="832" y="0"/>
                    <a:pt x="820" y="0"/>
                    <a:pt x="818" y="0"/>
                  </a:cubicBezTo>
                  <a:cubicBezTo>
                    <a:pt x="790" y="0"/>
                    <a:pt x="720" y="3"/>
                    <a:pt x="692" y="3"/>
                  </a:cubicBezTo>
                  <a:cubicBezTo>
                    <a:pt x="664" y="3"/>
                    <a:pt x="594" y="0"/>
                    <a:pt x="563" y="0"/>
                  </a:cubicBezTo>
                  <a:cubicBezTo>
                    <a:pt x="557" y="0"/>
                    <a:pt x="546" y="0"/>
                    <a:pt x="546" y="20"/>
                  </a:cubicBezTo>
                  <a:cubicBezTo>
                    <a:pt x="546" y="31"/>
                    <a:pt x="554" y="31"/>
                    <a:pt x="574" y="31"/>
                  </a:cubicBezTo>
                  <a:cubicBezTo>
                    <a:pt x="574" y="31"/>
                    <a:pt x="594" y="31"/>
                    <a:pt x="610" y="34"/>
                  </a:cubicBezTo>
                  <a:cubicBezTo>
                    <a:pt x="627" y="34"/>
                    <a:pt x="636" y="36"/>
                    <a:pt x="636" y="48"/>
                  </a:cubicBezTo>
                  <a:cubicBezTo>
                    <a:pt x="636" y="53"/>
                    <a:pt x="636" y="53"/>
                    <a:pt x="633" y="67"/>
                  </a:cubicBezTo>
                  <a:lnTo>
                    <a:pt x="574" y="308"/>
                  </a:lnTo>
                  <a:lnTo>
                    <a:pt x="272" y="308"/>
                  </a:lnTo>
                  <a:lnTo>
                    <a:pt x="330" y="76"/>
                  </a:lnTo>
                  <a:cubicBezTo>
                    <a:pt x="339" y="39"/>
                    <a:pt x="342" y="31"/>
                    <a:pt x="414" y="31"/>
                  </a:cubicBezTo>
                  <a:cubicBezTo>
                    <a:pt x="440" y="31"/>
                    <a:pt x="448" y="31"/>
                    <a:pt x="448" y="11"/>
                  </a:cubicBezTo>
                  <a:cubicBezTo>
                    <a:pt x="448" y="0"/>
                    <a:pt x="437" y="0"/>
                    <a:pt x="434" y="0"/>
                  </a:cubicBezTo>
                  <a:cubicBezTo>
                    <a:pt x="406" y="0"/>
                    <a:pt x="336" y="3"/>
                    <a:pt x="308" y="3"/>
                  </a:cubicBezTo>
                  <a:cubicBezTo>
                    <a:pt x="277" y="3"/>
                    <a:pt x="207" y="0"/>
                    <a:pt x="179" y="0"/>
                  </a:cubicBezTo>
                  <a:cubicBezTo>
                    <a:pt x="171" y="0"/>
                    <a:pt x="160" y="0"/>
                    <a:pt x="160" y="20"/>
                  </a:cubicBezTo>
                  <a:cubicBezTo>
                    <a:pt x="160" y="31"/>
                    <a:pt x="171" y="31"/>
                    <a:pt x="188" y="31"/>
                  </a:cubicBezTo>
                  <a:cubicBezTo>
                    <a:pt x="190" y="31"/>
                    <a:pt x="210" y="31"/>
                    <a:pt x="227" y="34"/>
                  </a:cubicBezTo>
                  <a:cubicBezTo>
                    <a:pt x="244" y="34"/>
                    <a:pt x="252" y="36"/>
                    <a:pt x="252" y="48"/>
                  </a:cubicBezTo>
                  <a:cubicBezTo>
                    <a:pt x="252" y="53"/>
                    <a:pt x="252" y="56"/>
                    <a:pt x="249" y="67"/>
                  </a:cubicBezTo>
                  <a:lnTo>
                    <a:pt x="118" y="599"/>
                  </a:lnTo>
                  <a:cubicBezTo>
                    <a:pt x="106" y="636"/>
                    <a:pt x="104" y="644"/>
                    <a:pt x="28" y="644"/>
                  </a:cubicBezTo>
                  <a:cubicBezTo>
                    <a:pt x="8" y="644"/>
                    <a:pt x="0" y="644"/>
                    <a:pt x="0" y="664"/>
                  </a:cubicBezTo>
                  <a:cubicBezTo>
                    <a:pt x="0" y="675"/>
                    <a:pt x="11" y="675"/>
                    <a:pt x="14" y="675"/>
                  </a:cubicBezTo>
                  <a:cubicBezTo>
                    <a:pt x="42" y="675"/>
                    <a:pt x="112" y="672"/>
                    <a:pt x="140" y="672"/>
                  </a:cubicBezTo>
                  <a:cubicBezTo>
                    <a:pt x="160" y="672"/>
                    <a:pt x="182" y="672"/>
                    <a:pt x="202" y="672"/>
                  </a:cubicBezTo>
                  <a:cubicBezTo>
                    <a:pt x="224" y="672"/>
                    <a:pt x="246" y="675"/>
                    <a:pt x="266" y="675"/>
                  </a:cubicBezTo>
                  <a:cubicBezTo>
                    <a:pt x="274" y="675"/>
                    <a:pt x="286" y="675"/>
                    <a:pt x="286" y="655"/>
                  </a:cubicBezTo>
                  <a:cubicBezTo>
                    <a:pt x="286" y="644"/>
                    <a:pt x="277" y="644"/>
                    <a:pt x="258" y="644"/>
                  </a:cubicBezTo>
                  <a:cubicBezTo>
                    <a:pt x="221" y="644"/>
                    <a:pt x="193" y="644"/>
                    <a:pt x="193" y="627"/>
                  </a:cubicBezTo>
                  <a:cubicBezTo>
                    <a:pt x="193" y="622"/>
                    <a:pt x="196" y="616"/>
                    <a:pt x="199" y="610"/>
                  </a:cubicBezTo>
                  <a:lnTo>
                    <a:pt x="266" y="339"/>
                  </a:lnTo>
                  <a:lnTo>
                    <a:pt x="566" y="339"/>
                  </a:lnTo>
                  <a:cubicBezTo>
                    <a:pt x="524" y="504"/>
                    <a:pt x="501" y="596"/>
                    <a:pt x="498" y="610"/>
                  </a:cubicBezTo>
                  <a:cubicBezTo>
                    <a:pt x="487" y="644"/>
                    <a:pt x="470" y="644"/>
                    <a:pt x="409" y="644"/>
                  </a:cubicBezTo>
                  <a:cubicBezTo>
                    <a:pt x="392" y="644"/>
                    <a:pt x="384" y="644"/>
                    <a:pt x="384" y="664"/>
                  </a:cubicBezTo>
                  <a:cubicBezTo>
                    <a:pt x="384" y="675"/>
                    <a:pt x="395" y="675"/>
                    <a:pt x="398" y="675"/>
                  </a:cubicBezTo>
                  <a:cubicBezTo>
                    <a:pt x="426" y="675"/>
                    <a:pt x="496" y="672"/>
                    <a:pt x="524" y="672"/>
                  </a:cubicBezTo>
                  <a:cubicBezTo>
                    <a:pt x="543" y="672"/>
                    <a:pt x="566" y="672"/>
                    <a:pt x="585" y="672"/>
                  </a:cubicBezTo>
                  <a:cubicBezTo>
                    <a:pt x="608" y="672"/>
                    <a:pt x="630" y="675"/>
                    <a:pt x="650" y="675"/>
                  </a:cubicBezTo>
                  <a:cubicBezTo>
                    <a:pt x="658" y="675"/>
                    <a:pt x="669" y="675"/>
                    <a:pt x="669" y="655"/>
                  </a:cubicBezTo>
                  <a:cubicBezTo>
                    <a:pt x="669" y="644"/>
                    <a:pt x="661" y="644"/>
                    <a:pt x="644" y="644"/>
                  </a:cubicBezTo>
                  <a:cubicBezTo>
                    <a:pt x="608" y="644"/>
                    <a:pt x="580" y="644"/>
                    <a:pt x="580" y="627"/>
                  </a:cubicBezTo>
                  <a:cubicBezTo>
                    <a:pt x="580" y="622"/>
                    <a:pt x="580" y="616"/>
                    <a:pt x="582" y="6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056BE7-BDFB-4C07-93E7-7187ABA4C1E4}"/>
                </a:ext>
              </a:extLst>
            </p:cNvPr>
            <p:cNvSpPr/>
            <p:nvPr/>
          </p:nvSpPr>
          <p:spPr>
            <a:xfrm>
              <a:off x="2825640" y="2509200"/>
              <a:ext cx="13356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440">
                  <a:moveTo>
                    <a:pt x="160" y="414"/>
                  </a:moveTo>
                  <a:cubicBezTo>
                    <a:pt x="115" y="414"/>
                    <a:pt x="106" y="414"/>
                    <a:pt x="106" y="386"/>
                  </a:cubicBezTo>
                  <a:lnTo>
                    <a:pt x="106" y="272"/>
                  </a:lnTo>
                  <a:cubicBezTo>
                    <a:pt x="109" y="277"/>
                    <a:pt x="143" y="314"/>
                    <a:pt x="202" y="314"/>
                  </a:cubicBezTo>
                  <a:cubicBezTo>
                    <a:pt x="294" y="314"/>
                    <a:pt x="372" y="244"/>
                    <a:pt x="372" y="157"/>
                  </a:cubicBezTo>
                  <a:cubicBezTo>
                    <a:pt x="372" y="70"/>
                    <a:pt x="300" y="0"/>
                    <a:pt x="213" y="0"/>
                  </a:cubicBezTo>
                  <a:cubicBezTo>
                    <a:pt x="174" y="0"/>
                    <a:pt x="132" y="14"/>
                    <a:pt x="104" y="42"/>
                  </a:cubicBezTo>
                  <a:lnTo>
                    <a:pt x="104" y="0"/>
                  </a:lnTo>
                  <a:lnTo>
                    <a:pt x="0" y="8"/>
                  </a:lnTo>
                  <a:lnTo>
                    <a:pt x="0" y="34"/>
                  </a:lnTo>
                  <a:cubicBezTo>
                    <a:pt x="48" y="34"/>
                    <a:pt x="53" y="36"/>
                    <a:pt x="53" y="64"/>
                  </a:cubicBezTo>
                  <a:lnTo>
                    <a:pt x="53" y="386"/>
                  </a:lnTo>
                  <a:cubicBezTo>
                    <a:pt x="53" y="414"/>
                    <a:pt x="45" y="414"/>
                    <a:pt x="0" y="414"/>
                  </a:cubicBezTo>
                  <a:lnTo>
                    <a:pt x="0" y="440"/>
                  </a:lnTo>
                  <a:cubicBezTo>
                    <a:pt x="0" y="440"/>
                    <a:pt x="50" y="437"/>
                    <a:pt x="78" y="437"/>
                  </a:cubicBezTo>
                  <a:cubicBezTo>
                    <a:pt x="104" y="437"/>
                    <a:pt x="154" y="440"/>
                    <a:pt x="160" y="440"/>
                  </a:cubicBezTo>
                  <a:close/>
                  <a:moveTo>
                    <a:pt x="106" y="76"/>
                  </a:moveTo>
                  <a:cubicBezTo>
                    <a:pt x="129" y="39"/>
                    <a:pt x="168" y="22"/>
                    <a:pt x="204" y="22"/>
                  </a:cubicBezTo>
                  <a:cubicBezTo>
                    <a:pt x="263" y="22"/>
                    <a:pt x="308" y="84"/>
                    <a:pt x="308" y="157"/>
                  </a:cubicBezTo>
                  <a:cubicBezTo>
                    <a:pt x="308" y="235"/>
                    <a:pt x="255" y="294"/>
                    <a:pt x="196" y="294"/>
                  </a:cubicBezTo>
                  <a:cubicBezTo>
                    <a:pt x="137" y="294"/>
                    <a:pt x="109" y="241"/>
                    <a:pt x="106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3A3FB5-43E0-490A-A497-0AD75E28FEAD}"/>
                </a:ext>
              </a:extLst>
            </p:cNvPr>
            <p:cNvSpPr/>
            <p:nvPr/>
          </p:nvSpPr>
          <p:spPr>
            <a:xfrm>
              <a:off x="2981880" y="2509200"/>
              <a:ext cx="892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308">
                  <a:moveTo>
                    <a:pt x="104" y="148"/>
                  </a:moveTo>
                  <a:cubicBezTo>
                    <a:pt x="104" y="90"/>
                    <a:pt x="132" y="20"/>
                    <a:pt x="199" y="20"/>
                  </a:cubicBezTo>
                  <a:cubicBezTo>
                    <a:pt x="190" y="25"/>
                    <a:pt x="185" y="34"/>
                    <a:pt x="185" y="45"/>
                  </a:cubicBezTo>
                  <a:cubicBezTo>
                    <a:pt x="185" y="67"/>
                    <a:pt x="204" y="76"/>
                    <a:pt x="218" y="76"/>
                  </a:cubicBezTo>
                  <a:cubicBezTo>
                    <a:pt x="235" y="76"/>
                    <a:pt x="249" y="64"/>
                    <a:pt x="249" y="45"/>
                  </a:cubicBezTo>
                  <a:cubicBezTo>
                    <a:pt x="249" y="20"/>
                    <a:pt x="227" y="0"/>
                    <a:pt x="193" y="0"/>
                  </a:cubicBezTo>
                  <a:cubicBezTo>
                    <a:pt x="160" y="0"/>
                    <a:pt x="120" y="22"/>
                    <a:pt x="101" y="76"/>
                  </a:cubicBezTo>
                  <a:lnTo>
                    <a:pt x="101" y="0"/>
                  </a:lnTo>
                  <a:lnTo>
                    <a:pt x="0" y="8"/>
                  </a:lnTo>
                  <a:lnTo>
                    <a:pt x="0" y="34"/>
                  </a:lnTo>
                  <a:cubicBezTo>
                    <a:pt x="48" y="34"/>
                    <a:pt x="53" y="36"/>
                    <a:pt x="53" y="73"/>
                  </a:cubicBezTo>
                  <a:lnTo>
                    <a:pt x="53" y="252"/>
                  </a:lnTo>
                  <a:cubicBezTo>
                    <a:pt x="53" y="283"/>
                    <a:pt x="45" y="283"/>
                    <a:pt x="0" y="283"/>
                  </a:cubicBezTo>
                  <a:lnTo>
                    <a:pt x="0" y="308"/>
                  </a:lnTo>
                  <a:cubicBezTo>
                    <a:pt x="3" y="308"/>
                    <a:pt x="50" y="305"/>
                    <a:pt x="78" y="305"/>
                  </a:cubicBezTo>
                  <a:cubicBezTo>
                    <a:pt x="109" y="305"/>
                    <a:pt x="140" y="305"/>
                    <a:pt x="171" y="308"/>
                  </a:cubicBezTo>
                  <a:lnTo>
                    <a:pt x="171" y="283"/>
                  </a:lnTo>
                  <a:lnTo>
                    <a:pt x="157" y="283"/>
                  </a:lnTo>
                  <a:cubicBezTo>
                    <a:pt x="104" y="283"/>
                    <a:pt x="104" y="274"/>
                    <a:pt x="104" y="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0F32F3-9985-4442-9129-4F1560E5520A}"/>
                </a:ext>
              </a:extLst>
            </p:cNvPr>
            <p:cNvSpPr/>
            <p:nvPr/>
          </p:nvSpPr>
          <p:spPr>
            <a:xfrm>
              <a:off x="3089880" y="2508480"/>
              <a:ext cx="12276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16">
                  <a:moveTo>
                    <a:pt x="342" y="162"/>
                  </a:moveTo>
                  <a:cubicBezTo>
                    <a:pt x="342" y="76"/>
                    <a:pt x="266" y="0"/>
                    <a:pt x="171" y="0"/>
                  </a:cubicBezTo>
                  <a:cubicBezTo>
                    <a:pt x="73" y="0"/>
                    <a:pt x="0" y="76"/>
                    <a:pt x="0" y="162"/>
                  </a:cubicBezTo>
                  <a:cubicBezTo>
                    <a:pt x="0" y="249"/>
                    <a:pt x="76" y="316"/>
                    <a:pt x="171" y="316"/>
                  </a:cubicBezTo>
                  <a:cubicBezTo>
                    <a:pt x="263" y="316"/>
                    <a:pt x="342" y="249"/>
                    <a:pt x="342" y="162"/>
                  </a:cubicBezTo>
                  <a:close/>
                  <a:moveTo>
                    <a:pt x="171" y="294"/>
                  </a:moveTo>
                  <a:cubicBezTo>
                    <a:pt x="146" y="294"/>
                    <a:pt x="106" y="286"/>
                    <a:pt x="84" y="252"/>
                  </a:cubicBezTo>
                  <a:cubicBezTo>
                    <a:pt x="64" y="224"/>
                    <a:pt x="64" y="188"/>
                    <a:pt x="64" y="157"/>
                  </a:cubicBezTo>
                  <a:cubicBezTo>
                    <a:pt x="64" y="126"/>
                    <a:pt x="64" y="84"/>
                    <a:pt x="87" y="56"/>
                  </a:cubicBezTo>
                  <a:cubicBezTo>
                    <a:pt x="106" y="34"/>
                    <a:pt x="134" y="20"/>
                    <a:pt x="171" y="20"/>
                  </a:cubicBezTo>
                  <a:cubicBezTo>
                    <a:pt x="210" y="20"/>
                    <a:pt x="241" y="39"/>
                    <a:pt x="255" y="62"/>
                  </a:cubicBezTo>
                  <a:cubicBezTo>
                    <a:pt x="274" y="87"/>
                    <a:pt x="277" y="123"/>
                    <a:pt x="277" y="157"/>
                  </a:cubicBezTo>
                  <a:cubicBezTo>
                    <a:pt x="277" y="190"/>
                    <a:pt x="274" y="227"/>
                    <a:pt x="255" y="255"/>
                  </a:cubicBezTo>
                  <a:cubicBezTo>
                    <a:pt x="235" y="280"/>
                    <a:pt x="204" y="294"/>
                    <a:pt x="171" y="2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AF3E67C-6F8E-466A-805C-5040A30E744C}"/>
                </a:ext>
              </a:extLst>
            </p:cNvPr>
            <p:cNvSpPr/>
            <p:nvPr/>
          </p:nvSpPr>
          <p:spPr>
            <a:xfrm>
              <a:off x="3232800" y="2446920"/>
              <a:ext cx="133560" cy="17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487">
                  <a:moveTo>
                    <a:pt x="104" y="0"/>
                  </a:moveTo>
                  <a:lnTo>
                    <a:pt x="0" y="8"/>
                  </a:lnTo>
                  <a:lnTo>
                    <a:pt x="0" y="34"/>
                  </a:lnTo>
                  <a:cubicBezTo>
                    <a:pt x="48" y="34"/>
                    <a:pt x="53" y="39"/>
                    <a:pt x="53" y="73"/>
                  </a:cubicBezTo>
                  <a:lnTo>
                    <a:pt x="53" y="482"/>
                  </a:lnTo>
                  <a:lnTo>
                    <a:pt x="76" y="482"/>
                  </a:lnTo>
                  <a:lnTo>
                    <a:pt x="101" y="440"/>
                  </a:lnTo>
                  <a:cubicBezTo>
                    <a:pt x="126" y="473"/>
                    <a:pt x="165" y="487"/>
                    <a:pt x="202" y="487"/>
                  </a:cubicBezTo>
                  <a:cubicBezTo>
                    <a:pt x="294" y="487"/>
                    <a:pt x="372" y="420"/>
                    <a:pt x="372" y="330"/>
                  </a:cubicBezTo>
                  <a:cubicBezTo>
                    <a:pt x="372" y="246"/>
                    <a:pt x="300" y="176"/>
                    <a:pt x="210" y="176"/>
                  </a:cubicBezTo>
                  <a:cubicBezTo>
                    <a:pt x="168" y="176"/>
                    <a:pt x="129" y="193"/>
                    <a:pt x="104" y="216"/>
                  </a:cubicBezTo>
                  <a:close/>
                  <a:moveTo>
                    <a:pt x="106" y="249"/>
                  </a:moveTo>
                  <a:cubicBezTo>
                    <a:pt x="126" y="216"/>
                    <a:pt x="165" y="196"/>
                    <a:pt x="204" y="196"/>
                  </a:cubicBezTo>
                  <a:cubicBezTo>
                    <a:pt x="244" y="196"/>
                    <a:pt x="272" y="216"/>
                    <a:pt x="286" y="238"/>
                  </a:cubicBezTo>
                  <a:cubicBezTo>
                    <a:pt x="300" y="258"/>
                    <a:pt x="308" y="286"/>
                    <a:pt x="308" y="330"/>
                  </a:cubicBezTo>
                  <a:cubicBezTo>
                    <a:pt x="308" y="347"/>
                    <a:pt x="308" y="398"/>
                    <a:pt x="280" y="431"/>
                  </a:cubicBezTo>
                  <a:cubicBezTo>
                    <a:pt x="252" y="462"/>
                    <a:pt x="218" y="468"/>
                    <a:pt x="199" y="468"/>
                  </a:cubicBezTo>
                  <a:cubicBezTo>
                    <a:pt x="143" y="468"/>
                    <a:pt x="115" y="426"/>
                    <a:pt x="106" y="4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44D567B-7368-4466-BC14-56C1CC777F82}"/>
                </a:ext>
              </a:extLst>
            </p:cNvPr>
            <p:cNvSpPr/>
            <p:nvPr/>
          </p:nvSpPr>
          <p:spPr>
            <a:xfrm>
              <a:off x="3390120" y="2446920"/>
              <a:ext cx="56160" cy="173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482">
                  <a:moveTo>
                    <a:pt x="106" y="0"/>
                  </a:moveTo>
                  <a:lnTo>
                    <a:pt x="0" y="8"/>
                  </a:lnTo>
                  <a:lnTo>
                    <a:pt x="0" y="34"/>
                  </a:lnTo>
                  <a:cubicBezTo>
                    <a:pt x="48" y="34"/>
                    <a:pt x="53" y="36"/>
                    <a:pt x="53" y="70"/>
                  </a:cubicBezTo>
                  <a:lnTo>
                    <a:pt x="53" y="426"/>
                  </a:lnTo>
                  <a:cubicBezTo>
                    <a:pt x="53" y="456"/>
                    <a:pt x="45" y="456"/>
                    <a:pt x="0" y="456"/>
                  </a:cubicBezTo>
                  <a:lnTo>
                    <a:pt x="0" y="482"/>
                  </a:lnTo>
                  <a:cubicBezTo>
                    <a:pt x="3" y="482"/>
                    <a:pt x="50" y="479"/>
                    <a:pt x="78" y="479"/>
                  </a:cubicBezTo>
                  <a:cubicBezTo>
                    <a:pt x="106" y="479"/>
                    <a:pt x="132" y="479"/>
                    <a:pt x="157" y="482"/>
                  </a:cubicBezTo>
                  <a:lnTo>
                    <a:pt x="157" y="456"/>
                  </a:lnTo>
                  <a:cubicBezTo>
                    <a:pt x="112" y="456"/>
                    <a:pt x="106" y="456"/>
                    <a:pt x="106" y="4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597AD9-9992-4C93-91DB-97FCE4D4F676}"/>
                </a:ext>
              </a:extLst>
            </p:cNvPr>
            <p:cNvSpPr/>
            <p:nvPr/>
          </p:nvSpPr>
          <p:spPr>
            <a:xfrm>
              <a:off x="3466799" y="2508480"/>
              <a:ext cx="1076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16">
                  <a:moveTo>
                    <a:pt x="280" y="151"/>
                  </a:moveTo>
                  <a:cubicBezTo>
                    <a:pt x="294" y="151"/>
                    <a:pt x="300" y="151"/>
                    <a:pt x="300" y="137"/>
                  </a:cubicBezTo>
                  <a:cubicBezTo>
                    <a:pt x="300" y="76"/>
                    <a:pt x="263" y="0"/>
                    <a:pt x="160" y="0"/>
                  </a:cubicBezTo>
                  <a:cubicBezTo>
                    <a:pt x="70" y="0"/>
                    <a:pt x="0" y="73"/>
                    <a:pt x="0" y="157"/>
                  </a:cubicBezTo>
                  <a:cubicBezTo>
                    <a:pt x="0" y="246"/>
                    <a:pt x="78" y="316"/>
                    <a:pt x="171" y="316"/>
                  </a:cubicBezTo>
                  <a:cubicBezTo>
                    <a:pt x="263" y="316"/>
                    <a:pt x="300" y="241"/>
                    <a:pt x="300" y="227"/>
                  </a:cubicBezTo>
                  <a:cubicBezTo>
                    <a:pt x="300" y="224"/>
                    <a:pt x="297" y="216"/>
                    <a:pt x="286" y="216"/>
                  </a:cubicBezTo>
                  <a:cubicBezTo>
                    <a:pt x="277" y="216"/>
                    <a:pt x="277" y="221"/>
                    <a:pt x="274" y="227"/>
                  </a:cubicBezTo>
                  <a:cubicBezTo>
                    <a:pt x="252" y="286"/>
                    <a:pt x="199" y="294"/>
                    <a:pt x="174" y="294"/>
                  </a:cubicBezTo>
                  <a:cubicBezTo>
                    <a:pt x="143" y="294"/>
                    <a:pt x="109" y="280"/>
                    <a:pt x="90" y="255"/>
                  </a:cubicBezTo>
                  <a:cubicBezTo>
                    <a:pt x="64" y="221"/>
                    <a:pt x="64" y="179"/>
                    <a:pt x="64" y="151"/>
                  </a:cubicBezTo>
                  <a:close/>
                  <a:moveTo>
                    <a:pt x="64" y="134"/>
                  </a:moveTo>
                  <a:cubicBezTo>
                    <a:pt x="73" y="36"/>
                    <a:pt x="134" y="20"/>
                    <a:pt x="160" y="20"/>
                  </a:cubicBezTo>
                  <a:cubicBezTo>
                    <a:pt x="246" y="20"/>
                    <a:pt x="249" y="115"/>
                    <a:pt x="249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4F0682-8728-4710-AAB4-AD993BCFA1CF}"/>
                </a:ext>
              </a:extLst>
            </p:cNvPr>
            <p:cNvSpPr/>
            <p:nvPr/>
          </p:nvSpPr>
          <p:spPr>
            <a:xfrm>
              <a:off x="3595680" y="2509200"/>
              <a:ext cx="2091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2" h="308">
                  <a:moveTo>
                    <a:pt x="532" y="95"/>
                  </a:moveTo>
                  <a:cubicBezTo>
                    <a:pt x="532" y="36"/>
                    <a:pt x="501" y="0"/>
                    <a:pt x="428" y="0"/>
                  </a:cubicBezTo>
                  <a:cubicBezTo>
                    <a:pt x="372" y="0"/>
                    <a:pt x="336" y="31"/>
                    <a:pt x="316" y="64"/>
                  </a:cubicBezTo>
                  <a:cubicBezTo>
                    <a:pt x="302" y="14"/>
                    <a:pt x="266" y="0"/>
                    <a:pt x="216" y="0"/>
                  </a:cubicBezTo>
                  <a:cubicBezTo>
                    <a:pt x="160" y="0"/>
                    <a:pt x="120" y="31"/>
                    <a:pt x="104" y="67"/>
                  </a:cubicBezTo>
                  <a:lnTo>
                    <a:pt x="101" y="67"/>
                  </a:lnTo>
                  <a:lnTo>
                    <a:pt x="101" y="0"/>
                  </a:lnTo>
                  <a:lnTo>
                    <a:pt x="0" y="8"/>
                  </a:lnTo>
                  <a:lnTo>
                    <a:pt x="0" y="34"/>
                  </a:lnTo>
                  <a:cubicBezTo>
                    <a:pt x="48" y="34"/>
                    <a:pt x="53" y="36"/>
                    <a:pt x="53" y="73"/>
                  </a:cubicBezTo>
                  <a:lnTo>
                    <a:pt x="53" y="252"/>
                  </a:lnTo>
                  <a:cubicBezTo>
                    <a:pt x="53" y="283"/>
                    <a:pt x="45" y="283"/>
                    <a:pt x="0" y="283"/>
                  </a:cubicBezTo>
                  <a:lnTo>
                    <a:pt x="0" y="308"/>
                  </a:lnTo>
                  <a:cubicBezTo>
                    <a:pt x="0" y="308"/>
                    <a:pt x="50" y="305"/>
                    <a:pt x="78" y="305"/>
                  </a:cubicBezTo>
                  <a:cubicBezTo>
                    <a:pt x="104" y="305"/>
                    <a:pt x="151" y="305"/>
                    <a:pt x="160" y="308"/>
                  </a:cubicBezTo>
                  <a:lnTo>
                    <a:pt x="160" y="283"/>
                  </a:lnTo>
                  <a:cubicBezTo>
                    <a:pt x="115" y="283"/>
                    <a:pt x="106" y="283"/>
                    <a:pt x="106" y="252"/>
                  </a:cubicBezTo>
                  <a:lnTo>
                    <a:pt x="106" y="126"/>
                  </a:lnTo>
                  <a:cubicBezTo>
                    <a:pt x="106" y="53"/>
                    <a:pt x="165" y="20"/>
                    <a:pt x="210" y="20"/>
                  </a:cubicBezTo>
                  <a:cubicBezTo>
                    <a:pt x="258" y="20"/>
                    <a:pt x="263" y="59"/>
                    <a:pt x="263" y="92"/>
                  </a:cubicBezTo>
                  <a:lnTo>
                    <a:pt x="263" y="252"/>
                  </a:lnTo>
                  <a:cubicBezTo>
                    <a:pt x="263" y="283"/>
                    <a:pt x="258" y="283"/>
                    <a:pt x="213" y="283"/>
                  </a:cubicBezTo>
                  <a:lnTo>
                    <a:pt x="213" y="308"/>
                  </a:lnTo>
                  <a:cubicBezTo>
                    <a:pt x="213" y="308"/>
                    <a:pt x="263" y="305"/>
                    <a:pt x="291" y="305"/>
                  </a:cubicBezTo>
                  <a:cubicBezTo>
                    <a:pt x="316" y="305"/>
                    <a:pt x="364" y="305"/>
                    <a:pt x="372" y="308"/>
                  </a:cubicBezTo>
                  <a:lnTo>
                    <a:pt x="372" y="283"/>
                  </a:lnTo>
                  <a:cubicBezTo>
                    <a:pt x="325" y="283"/>
                    <a:pt x="319" y="283"/>
                    <a:pt x="319" y="252"/>
                  </a:cubicBezTo>
                  <a:lnTo>
                    <a:pt x="319" y="126"/>
                  </a:lnTo>
                  <a:cubicBezTo>
                    <a:pt x="319" y="53"/>
                    <a:pt x="375" y="20"/>
                    <a:pt x="423" y="20"/>
                  </a:cubicBezTo>
                  <a:cubicBezTo>
                    <a:pt x="470" y="20"/>
                    <a:pt x="476" y="59"/>
                    <a:pt x="476" y="92"/>
                  </a:cubicBezTo>
                  <a:lnTo>
                    <a:pt x="476" y="252"/>
                  </a:lnTo>
                  <a:cubicBezTo>
                    <a:pt x="476" y="283"/>
                    <a:pt x="470" y="283"/>
                    <a:pt x="426" y="283"/>
                  </a:cubicBezTo>
                  <a:lnTo>
                    <a:pt x="426" y="308"/>
                  </a:lnTo>
                  <a:cubicBezTo>
                    <a:pt x="426" y="308"/>
                    <a:pt x="476" y="305"/>
                    <a:pt x="504" y="305"/>
                  </a:cubicBezTo>
                  <a:cubicBezTo>
                    <a:pt x="529" y="305"/>
                    <a:pt x="577" y="305"/>
                    <a:pt x="582" y="308"/>
                  </a:cubicBezTo>
                  <a:lnTo>
                    <a:pt x="582" y="283"/>
                  </a:lnTo>
                  <a:cubicBezTo>
                    <a:pt x="538" y="283"/>
                    <a:pt x="532" y="283"/>
                    <a:pt x="532" y="2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4D416A-0A93-4234-8271-03ED67A2E510}"/>
                </a:ext>
              </a:extLst>
            </p:cNvPr>
            <p:cNvSpPr/>
            <p:nvPr/>
          </p:nvSpPr>
          <p:spPr>
            <a:xfrm>
              <a:off x="3934440" y="2359080"/>
              <a:ext cx="236520" cy="236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8" h="658">
                  <a:moveTo>
                    <a:pt x="350" y="350"/>
                  </a:moveTo>
                  <a:lnTo>
                    <a:pt x="624" y="350"/>
                  </a:lnTo>
                  <a:cubicBezTo>
                    <a:pt x="638" y="350"/>
                    <a:pt x="658" y="350"/>
                    <a:pt x="658" y="330"/>
                  </a:cubicBezTo>
                  <a:cubicBezTo>
                    <a:pt x="658" y="308"/>
                    <a:pt x="638" y="308"/>
                    <a:pt x="624" y="308"/>
                  </a:cubicBezTo>
                  <a:lnTo>
                    <a:pt x="350" y="308"/>
                  </a:lnTo>
                  <a:lnTo>
                    <a:pt x="350" y="34"/>
                  </a:lnTo>
                  <a:cubicBezTo>
                    <a:pt x="350" y="20"/>
                    <a:pt x="350" y="0"/>
                    <a:pt x="330" y="0"/>
                  </a:cubicBezTo>
                  <a:cubicBezTo>
                    <a:pt x="308" y="0"/>
                    <a:pt x="308" y="20"/>
                    <a:pt x="308" y="34"/>
                  </a:cubicBezTo>
                  <a:lnTo>
                    <a:pt x="308" y="308"/>
                  </a:lnTo>
                  <a:lnTo>
                    <a:pt x="34" y="308"/>
                  </a:lnTo>
                  <a:cubicBezTo>
                    <a:pt x="20" y="308"/>
                    <a:pt x="0" y="308"/>
                    <a:pt x="0" y="330"/>
                  </a:cubicBezTo>
                  <a:cubicBezTo>
                    <a:pt x="0" y="350"/>
                    <a:pt x="20" y="350"/>
                    <a:pt x="34" y="350"/>
                  </a:cubicBezTo>
                  <a:lnTo>
                    <a:pt x="308" y="350"/>
                  </a:lnTo>
                  <a:lnTo>
                    <a:pt x="308" y="624"/>
                  </a:lnTo>
                  <a:cubicBezTo>
                    <a:pt x="308" y="638"/>
                    <a:pt x="308" y="658"/>
                    <a:pt x="330" y="658"/>
                  </a:cubicBezTo>
                  <a:cubicBezTo>
                    <a:pt x="350" y="658"/>
                    <a:pt x="350" y="638"/>
                    <a:pt x="350" y="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23310F7-F185-4FC8-A3D4-A3CFE0115DB7}"/>
                </a:ext>
              </a:extLst>
            </p:cNvPr>
            <p:cNvSpPr/>
            <p:nvPr/>
          </p:nvSpPr>
          <p:spPr>
            <a:xfrm>
              <a:off x="4282200" y="2323800"/>
              <a:ext cx="253800" cy="24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6" h="675">
                  <a:moveTo>
                    <a:pt x="118" y="599"/>
                  </a:moveTo>
                  <a:cubicBezTo>
                    <a:pt x="106" y="636"/>
                    <a:pt x="104" y="644"/>
                    <a:pt x="28" y="644"/>
                  </a:cubicBezTo>
                  <a:cubicBezTo>
                    <a:pt x="11" y="644"/>
                    <a:pt x="0" y="644"/>
                    <a:pt x="0" y="664"/>
                  </a:cubicBezTo>
                  <a:cubicBezTo>
                    <a:pt x="0" y="675"/>
                    <a:pt x="8" y="675"/>
                    <a:pt x="28" y="675"/>
                  </a:cubicBezTo>
                  <a:lnTo>
                    <a:pt x="381" y="675"/>
                  </a:lnTo>
                  <a:cubicBezTo>
                    <a:pt x="535" y="675"/>
                    <a:pt x="652" y="557"/>
                    <a:pt x="652" y="462"/>
                  </a:cubicBezTo>
                  <a:cubicBezTo>
                    <a:pt x="652" y="389"/>
                    <a:pt x="594" y="333"/>
                    <a:pt x="498" y="322"/>
                  </a:cubicBezTo>
                  <a:cubicBezTo>
                    <a:pt x="602" y="302"/>
                    <a:pt x="706" y="230"/>
                    <a:pt x="706" y="137"/>
                  </a:cubicBezTo>
                  <a:cubicBezTo>
                    <a:pt x="706" y="64"/>
                    <a:pt x="641" y="0"/>
                    <a:pt x="521" y="0"/>
                  </a:cubicBezTo>
                  <a:lnTo>
                    <a:pt x="190" y="0"/>
                  </a:lnTo>
                  <a:cubicBezTo>
                    <a:pt x="171" y="0"/>
                    <a:pt x="162" y="0"/>
                    <a:pt x="162" y="20"/>
                  </a:cubicBezTo>
                  <a:cubicBezTo>
                    <a:pt x="162" y="31"/>
                    <a:pt x="171" y="31"/>
                    <a:pt x="188" y="31"/>
                  </a:cubicBezTo>
                  <a:cubicBezTo>
                    <a:pt x="190" y="31"/>
                    <a:pt x="210" y="31"/>
                    <a:pt x="227" y="34"/>
                  </a:cubicBezTo>
                  <a:cubicBezTo>
                    <a:pt x="244" y="34"/>
                    <a:pt x="252" y="36"/>
                    <a:pt x="252" y="48"/>
                  </a:cubicBezTo>
                  <a:cubicBezTo>
                    <a:pt x="252" y="53"/>
                    <a:pt x="252" y="56"/>
                    <a:pt x="249" y="67"/>
                  </a:cubicBezTo>
                  <a:close/>
                  <a:moveTo>
                    <a:pt x="266" y="314"/>
                  </a:moveTo>
                  <a:lnTo>
                    <a:pt x="328" y="67"/>
                  </a:lnTo>
                  <a:cubicBezTo>
                    <a:pt x="336" y="34"/>
                    <a:pt x="339" y="31"/>
                    <a:pt x="381" y="31"/>
                  </a:cubicBezTo>
                  <a:lnTo>
                    <a:pt x="507" y="31"/>
                  </a:lnTo>
                  <a:cubicBezTo>
                    <a:pt x="594" y="31"/>
                    <a:pt x="616" y="90"/>
                    <a:pt x="616" y="132"/>
                  </a:cubicBezTo>
                  <a:cubicBezTo>
                    <a:pt x="616" y="218"/>
                    <a:pt x="529" y="314"/>
                    <a:pt x="409" y="314"/>
                  </a:cubicBezTo>
                  <a:close/>
                  <a:moveTo>
                    <a:pt x="221" y="644"/>
                  </a:moveTo>
                  <a:cubicBezTo>
                    <a:pt x="207" y="644"/>
                    <a:pt x="204" y="644"/>
                    <a:pt x="199" y="644"/>
                  </a:cubicBezTo>
                  <a:cubicBezTo>
                    <a:pt x="190" y="641"/>
                    <a:pt x="188" y="641"/>
                    <a:pt x="188" y="633"/>
                  </a:cubicBezTo>
                  <a:cubicBezTo>
                    <a:pt x="188" y="630"/>
                    <a:pt x="188" y="627"/>
                    <a:pt x="190" y="610"/>
                  </a:cubicBezTo>
                  <a:lnTo>
                    <a:pt x="260" y="336"/>
                  </a:lnTo>
                  <a:lnTo>
                    <a:pt x="445" y="336"/>
                  </a:lnTo>
                  <a:cubicBezTo>
                    <a:pt x="540" y="336"/>
                    <a:pt x="560" y="409"/>
                    <a:pt x="560" y="451"/>
                  </a:cubicBezTo>
                  <a:cubicBezTo>
                    <a:pt x="560" y="549"/>
                    <a:pt x="473" y="644"/>
                    <a:pt x="356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A31609D-9288-4689-B4D0-9B877FF9FB78}"/>
                </a:ext>
              </a:extLst>
            </p:cNvPr>
            <p:cNvSpPr/>
            <p:nvPr/>
          </p:nvSpPr>
          <p:spPr>
            <a:xfrm>
              <a:off x="4587839" y="2299680"/>
              <a:ext cx="831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" h="986">
                  <a:moveTo>
                    <a:pt x="232" y="977"/>
                  </a:moveTo>
                  <a:cubicBezTo>
                    <a:pt x="232" y="974"/>
                    <a:pt x="232" y="972"/>
                    <a:pt x="213" y="955"/>
                  </a:cubicBezTo>
                  <a:cubicBezTo>
                    <a:pt x="90" y="832"/>
                    <a:pt x="59" y="644"/>
                    <a:pt x="59" y="493"/>
                  </a:cubicBezTo>
                  <a:cubicBezTo>
                    <a:pt x="59" y="322"/>
                    <a:pt x="95" y="151"/>
                    <a:pt x="218" y="28"/>
                  </a:cubicBezTo>
                  <a:cubicBezTo>
                    <a:pt x="232" y="14"/>
                    <a:pt x="232" y="14"/>
                    <a:pt x="232" y="11"/>
                  </a:cubicBezTo>
                  <a:cubicBezTo>
                    <a:pt x="232" y="3"/>
                    <a:pt x="227" y="0"/>
                    <a:pt x="221" y="0"/>
                  </a:cubicBezTo>
                  <a:cubicBezTo>
                    <a:pt x="210" y="0"/>
                    <a:pt x="120" y="67"/>
                    <a:pt x="62" y="193"/>
                  </a:cubicBezTo>
                  <a:cubicBezTo>
                    <a:pt x="11" y="302"/>
                    <a:pt x="0" y="412"/>
                    <a:pt x="0" y="493"/>
                  </a:cubicBezTo>
                  <a:cubicBezTo>
                    <a:pt x="0" y="571"/>
                    <a:pt x="11" y="689"/>
                    <a:pt x="64" y="801"/>
                  </a:cubicBezTo>
                  <a:cubicBezTo>
                    <a:pt x="126" y="924"/>
                    <a:pt x="210" y="986"/>
                    <a:pt x="221" y="986"/>
                  </a:cubicBezTo>
                  <a:cubicBezTo>
                    <a:pt x="227" y="986"/>
                    <a:pt x="232" y="983"/>
                    <a:pt x="232" y="9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C4591DA-9753-4CDD-8E0E-71EA939D98F1}"/>
                </a:ext>
              </a:extLst>
            </p:cNvPr>
            <p:cNvSpPr/>
            <p:nvPr/>
          </p:nvSpPr>
          <p:spPr>
            <a:xfrm>
              <a:off x="4698720" y="2343960"/>
              <a:ext cx="109440" cy="22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630">
                  <a:moveTo>
                    <a:pt x="182" y="224"/>
                  </a:moveTo>
                  <a:lnTo>
                    <a:pt x="274" y="224"/>
                  </a:lnTo>
                  <a:cubicBezTo>
                    <a:pt x="294" y="224"/>
                    <a:pt x="305" y="224"/>
                    <a:pt x="305" y="204"/>
                  </a:cubicBezTo>
                  <a:cubicBezTo>
                    <a:pt x="305" y="193"/>
                    <a:pt x="294" y="193"/>
                    <a:pt x="277" y="193"/>
                  </a:cubicBezTo>
                  <a:lnTo>
                    <a:pt x="190" y="193"/>
                  </a:lnTo>
                  <a:cubicBezTo>
                    <a:pt x="227" y="53"/>
                    <a:pt x="230" y="34"/>
                    <a:pt x="230" y="28"/>
                  </a:cubicBezTo>
                  <a:cubicBezTo>
                    <a:pt x="230" y="11"/>
                    <a:pt x="218" y="0"/>
                    <a:pt x="202" y="0"/>
                  </a:cubicBezTo>
                  <a:cubicBezTo>
                    <a:pt x="199" y="0"/>
                    <a:pt x="171" y="0"/>
                    <a:pt x="162" y="36"/>
                  </a:cubicBezTo>
                  <a:lnTo>
                    <a:pt x="123" y="193"/>
                  </a:lnTo>
                  <a:lnTo>
                    <a:pt x="31" y="193"/>
                  </a:lnTo>
                  <a:cubicBezTo>
                    <a:pt x="11" y="193"/>
                    <a:pt x="0" y="193"/>
                    <a:pt x="0" y="213"/>
                  </a:cubicBezTo>
                  <a:cubicBezTo>
                    <a:pt x="0" y="224"/>
                    <a:pt x="8" y="224"/>
                    <a:pt x="28" y="224"/>
                  </a:cubicBezTo>
                  <a:lnTo>
                    <a:pt x="115" y="224"/>
                  </a:lnTo>
                  <a:cubicBezTo>
                    <a:pt x="45" y="504"/>
                    <a:pt x="39" y="521"/>
                    <a:pt x="39" y="538"/>
                  </a:cubicBezTo>
                  <a:cubicBezTo>
                    <a:pt x="39" y="591"/>
                    <a:pt x="78" y="630"/>
                    <a:pt x="132" y="630"/>
                  </a:cubicBezTo>
                  <a:cubicBezTo>
                    <a:pt x="232" y="630"/>
                    <a:pt x="288" y="484"/>
                    <a:pt x="288" y="479"/>
                  </a:cubicBezTo>
                  <a:cubicBezTo>
                    <a:pt x="288" y="468"/>
                    <a:pt x="280" y="468"/>
                    <a:pt x="277" y="468"/>
                  </a:cubicBezTo>
                  <a:cubicBezTo>
                    <a:pt x="269" y="468"/>
                    <a:pt x="266" y="470"/>
                    <a:pt x="263" y="482"/>
                  </a:cubicBezTo>
                  <a:cubicBezTo>
                    <a:pt x="218" y="585"/>
                    <a:pt x="168" y="608"/>
                    <a:pt x="134" y="608"/>
                  </a:cubicBezTo>
                  <a:cubicBezTo>
                    <a:pt x="112" y="608"/>
                    <a:pt x="104" y="596"/>
                    <a:pt x="104" y="563"/>
                  </a:cubicBezTo>
                  <a:cubicBezTo>
                    <a:pt x="104" y="538"/>
                    <a:pt x="104" y="532"/>
                    <a:pt x="109" y="5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094E379-A548-4FB8-9755-110FF3A56788}"/>
                </a:ext>
              </a:extLst>
            </p:cNvPr>
            <p:cNvSpPr/>
            <p:nvPr/>
          </p:nvSpPr>
          <p:spPr>
            <a:xfrm>
              <a:off x="4837680" y="2299680"/>
              <a:ext cx="831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" h="986">
                  <a:moveTo>
                    <a:pt x="232" y="493"/>
                  </a:moveTo>
                  <a:cubicBezTo>
                    <a:pt x="232" y="417"/>
                    <a:pt x="221" y="297"/>
                    <a:pt x="165" y="185"/>
                  </a:cubicBezTo>
                  <a:cubicBezTo>
                    <a:pt x="106" y="64"/>
                    <a:pt x="20" y="0"/>
                    <a:pt x="11" y="0"/>
                  </a:cubicBezTo>
                  <a:cubicBezTo>
                    <a:pt x="3" y="0"/>
                    <a:pt x="0" y="3"/>
                    <a:pt x="0" y="11"/>
                  </a:cubicBezTo>
                  <a:cubicBezTo>
                    <a:pt x="0" y="14"/>
                    <a:pt x="0" y="14"/>
                    <a:pt x="20" y="34"/>
                  </a:cubicBezTo>
                  <a:cubicBezTo>
                    <a:pt x="118" y="132"/>
                    <a:pt x="174" y="288"/>
                    <a:pt x="174" y="493"/>
                  </a:cubicBezTo>
                  <a:cubicBezTo>
                    <a:pt x="174" y="664"/>
                    <a:pt x="137" y="837"/>
                    <a:pt x="14" y="960"/>
                  </a:cubicBezTo>
                  <a:cubicBezTo>
                    <a:pt x="0" y="972"/>
                    <a:pt x="0" y="974"/>
                    <a:pt x="0" y="977"/>
                  </a:cubicBezTo>
                  <a:cubicBezTo>
                    <a:pt x="0" y="983"/>
                    <a:pt x="3" y="986"/>
                    <a:pt x="11" y="986"/>
                  </a:cubicBezTo>
                  <a:cubicBezTo>
                    <a:pt x="20" y="986"/>
                    <a:pt x="109" y="918"/>
                    <a:pt x="168" y="795"/>
                  </a:cubicBezTo>
                  <a:cubicBezTo>
                    <a:pt x="218" y="686"/>
                    <a:pt x="232" y="577"/>
                    <a:pt x="232" y="4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2A2B738-0950-42A4-A591-35C7286B4B18}"/>
                </a:ext>
              </a:extLst>
            </p:cNvPr>
            <p:cNvSpPr/>
            <p:nvPr/>
          </p:nvSpPr>
          <p:spPr>
            <a:xfrm>
              <a:off x="4968720" y="2323800"/>
              <a:ext cx="299160" cy="24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2" h="675">
                  <a:moveTo>
                    <a:pt x="714" y="76"/>
                  </a:moveTo>
                  <a:cubicBezTo>
                    <a:pt x="722" y="39"/>
                    <a:pt x="725" y="31"/>
                    <a:pt x="798" y="31"/>
                  </a:cubicBezTo>
                  <a:cubicBezTo>
                    <a:pt x="823" y="31"/>
                    <a:pt x="832" y="31"/>
                    <a:pt x="832" y="11"/>
                  </a:cubicBezTo>
                  <a:cubicBezTo>
                    <a:pt x="832" y="0"/>
                    <a:pt x="820" y="0"/>
                    <a:pt x="818" y="0"/>
                  </a:cubicBezTo>
                  <a:cubicBezTo>
                    <a:pt x="790" y="0"/>
                    <a:pt x="720" y="3"/>
                    <a:pt x="692" y="3"/>
                  </a:cubicBezTo>
                  <a:cubicBezTo>
                    <a:pt x="664" y="3"/>
                    <a:pt x="594" y="0"/>
                    <a:pt x="563" y="0"/>
                  </a:cubicBezTo>
                  <a:cubicBezTo>
                    <a:pt x="557" y="0"/>
                    <a:pt x="546" y="0"/>
                    <a:pt x="546" y="20"/>
                  </a:cubicBezTo>
                  <a:cubicBezTo>
                    <a:pt x="546" y="31"/>
                    <a:pt x="554" y="31"/>
                    <a:pt x="574" y="31"/>
                  </a:cubicBezTo>
                  <a:cubicBezTo>
                    <a:pt x="574" y="31"/>
                    <a:pt x="594" y="31"/>
                    <a:pt x="610" y="34"/>
                  </a:cubicBezTo>
                  <a:cubicBezTo>
                    <a:pt x="627" y="34"/>
                    <a:pt x="636" y="36"/>
                    <a:pt x="636" y="48"/>
                  </a:cubicBezTo>
                  <a:cubicBezTo>
                    <a:pt x="636" y="53"/>
                    <a:pt x="636" y="53"/>
                    <a:pt x="633" y="67"/>
                  </a:cubicBezTo>
                  <a:lnTo>
                    <a:pt x="574" y="308"/>
                  </a:lnTo>
                  <a:lnTo>
                    <a:pt x="272" y="308"/>
                  </a:lnTo>
                  <a:lnTo>
                    <a:pt x="330" y="76"/>
                  </a:lnTo>
                  <a:cubicBezTo>
                    <a:pt x="339" y="39"/>
                    <a:pt x="342" y="31"/>
                    <a:pt x="414" y="31"/>
                  </a:cubicBezTo>
                  <a:cubicBezTo>
                    <a:pt x="440" y="31"/>
                    <a:pt x="448" y="31"/>
                    <a:pt x="448" y="11"/>
                  </a:cubicBezTo>
                  <a:cubicBezTo>
                    <a:pt x="448" y="0"/>
                    <a:pt x="437" y="0"/>
                    <a:pt x="434" y="0"/>
                  </a:cubicBezTo>
                  <a:cubicBezTo>
                    <a:pt x="406" y="0"/>
                    <a:pt x="336" y="3"/>
                    <a:pt x="308" y="3"/>
                  </a:cubicBezTo>
                  <a:cubicBezTo>
                    <a:pt x="277" y="3"/>
                    <a:pt x="207" y="0"/>
                    <a:pt x="179" y="0"/>
                  </a:cubicBezTo>
                  <a:cubicBezTo>
                    <a:pt x="171" y="0"/>
                    <a:pt x="160" y="0"/>
                    <a:pt x="160" y="20"/>
                  </a:cubicBezTo>
                  <a:cubicBezTo>
                    <a:pt x="160" y="31"/>
                    <a:pt x="171" y="31"/>
                    <a:pt x="188" y="31"/>
                  </a:cubicBezTo>
                  <a:cubicBezTo>
                    <a:pt x="190" y="31"/>
                    <a:pt x="210" y="31"/>
                    <a:pt x="227" y="34"/>
                  </a:cubicBezTo>
                  <a:cubicBezTo>
                    <a:pt x="244" y="34"/>
                    <a:pt x="252" y="36"/>
                    <a:pt x="252" y="48"/>
                  </a:cubicBezTo>
                  <a:cubicBezTo>
                    <a:pt x="252" y="53"/>
                    <a:pt x="252" y="56"/>
                    <a:pt x="249" y="67"/>
                  </a:cubicBezTo>
                  <a:lnTo>
                    <a:pt x="118" y="599"/>
                  </a:lnTo>
                  <a:cubicBezTo>
                    <a:pt x="106" y="636"/>
                    <a:pt x="104" y="644"/>
                    <a:pt x="28" y="644"/>
                  </a:cubicBezTo>
                  <a:cubicBezTo>
                    <a:pt x="8" y="644"/>
                    <a:pt x="0" y="644"/>
                    <a:pt x="0" y="664"/>
                  </a:cubicBezTo>
                  <a:cubicBezTo>
                    <a:pt x="0" y="675"/>
                    <a:pt x="11" y="675"/>
                    <a:pt x="14" y="675"/>
                  </a:cubicBezTo>
                  <a:cubicBezTo>
                    <a:pt x="42" y="675"/>
                    <a:pt x="112" y="672"/>
                    <a:pt x="140" y="672"/>
                  </a:cubicBezTo>
                  <a:cubicBezTo>
                    <a:pt x="160" y="672"/>
                    <a:pt x="182" y="672"/>
                    <a:pt x="202" y="672"/>
                  </a:cubicBezTo>
                  <a:cubicBezTo>
                    <a:pt x="224" y="672"/>
                    <a:pt x="246" y="675"/>
                    <a:pt x="266" y="675"/>
                  </a:cubicBezTo>
                  <a:cubicBezTo>
                    <a:pt x="274" y="675"/>
                    <a:pt x="286" y="675"/>
                    <a:pt x="286" y="655"/>
                  </a:cubicBezTo>
                  <a:cubicBezTo>
                    <a:pt x="286" y="644"/>
                    <a:pt x="277" y="644"/>
                    <a:pt x="258" y="644"/>
                  </a:cubicBezTo>
                  <a:cubicBezTo>
                    <a:pt x="221" y="644"/>
                    <a:pt x="193" y="644"/>
                    <a:pt x="193" y="627"/>
                  </a:cubicBezTo>
                  <a:cubicBezTo>
                    <a:pt x="193" y="622"/>
                    <a:pt x="196" y="616"/>
                    <a:pt x="199" y="610"/>
                  </a:cubicBezTo>
                  <a:lnTo>
                    <a:pt x="266" y="339"/>
                  </a:lnTo>
                  <a:lnTo>
                    <a:pt x="566" y="339"/>
                  </a:lnTo>
                  <a:cubicBezTo>
                    <a:pt x="524" y="504"/>
                    <a:pt x="501" y="596"/>
                    <a:pt x="498" y="610"/>
                  </a:cubicBezTo>
                  <a:cubicBezTo>
                    <a:pt x="487" y="644"/>
                    <a:pt x="468" y="644"/>
                    <a:pt x="409" y="644"/>
                  </a:cubicBezTo>
                  <a:cubicBezTo>
                    <a:pt x="392" y="644"/>
                    <a:pt x="384" y="644"/>
                    <a:pt x="384" y="664"/>
                  </a:cubicBezTo>
                  <a:cubicBezTo>
                    <a:pt x="384" y="675"/>
                    <a:pt x="395" y="675"/>
                    <a:pt x="398" y="675"/>
                  </a:cubicBezTo>
                  <a:cubicBezTo>
                    <a:pt x="426" y="675"/>
                    <a:pt x="496" y="672"/>
                    <a:pt x="524" y="672"/>
                  </a:cubicBezTo>
                  <a:cubicBezTo>
                    <a:pt x="543" y="672"/>
                    <a:pt x="566" y="672"/>
                    <a:pt x="585" y="672"/>
                  </a:cubicBezTo>
                  <a:cubicBezTo>
                    <a:pt x="608" y="672"/>
                    <a:pt x="630" y="675"/>
                    <a:pt x="650" y="675"/>
                  </a:cubicBezTo>
                  <a:cubicBezTo>
                    <a:pt x="658" y="675"/>
                    <a:pt x="669" y="675"/>
                    <a:pt x="669" y="655"/>
                  </a:cubicBezTo>
                  <a:cubicBezTo>
                    <a:pt x="669" y="644"/>
                    <a:pt x="661" y="644"/>
                    <a:pt x="644" y="644"/>
                  </a:cubicBezTo>
                  <a:cubicBezTo>
                    <a:pt x="608" y="644"/>
                    <a:pt x="580" y="644"/>
                    <a:pt x="580" y="627"/>
                  </a:cubicBezTo>
                  <a:cubicBezTo>
                    <a:pt x="580" y="622"/>
                    <a:pt x="580" y="616"/>
                    <a:pt x="582" y="6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70AAAC5-EA29-4E0F-B754-656D9B0E2D23}"/>
                </a:ext>
              </a:extLst>
            </p:cNvPr>
            <p:cNvSpPr/>
            <p:nvPr/>
          </p:nvSpPr>
          <p:spPr>
            <a:xfrm>
              <a:off x="5259960" y="2446920"/>
              <a:ext cx="133560" cy="17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487">
                  <a:moveTo>
                    <a:pt x="216" y="8"/>
                  </a:moveTo>
                  <a:lnTo>
                    <a:pt x="216" y="34"/>
                  </a:lnTo>
                  <a:cubicBezTo>
                    <a:pt x="260" y="34"/>
                    <a:pt x="266" y="36"/>
                    <a:pt x="266" y="70"/>
                  </a:cubicBezTo>
                  <a:lnTo>
                    <a:pt x="266" y="216"/>
                  </a:lnTo>
                  <a:cubicBezTo>
                    <a:pt x="241" y="190"/>
                    <a:pt x="207" y="176"/>
                    <a:pt x="171" y="176"/>
                  </a:cubicBezTo>
                  <a:cubicBezTo>
                    <a:pt x="78" y="176"/>
                    <a:pt x="0" y="244"/>
                    <a:pt x="0" y="333"/>
                  </a:cubicBezTo>
                  <a:cubicBezTo>
                    <a:pt x="0" y="417"/>
                    <a:pt x="73" y="487"/>
                    <a:pt x="162" y="487"/>
                  </a:cubicBezTo>
                  <a:cubicBezTo>
                    <a:pt x="218" y="487"/>
                    <a:pt x="252" y="456"/>
                    <a:pt x="263" y="445"/>
                  </a:cubicBezTo>
                  <a:lnTo>
                    <a:pt x="263" y="487"/>
                  </a:lnTo>
                  <a:lnTo>
                    <a:pt x="372" y="482"/>
                  </a:lnTo>
                  <a:lnTo>
                    <a:pt x="372" y="456"/>
                  </a:lnTo>
                  <a:cubicBezTo>
                    <a:pt x="325" y="456"/>
                    <a:pt x="319" y="451"/>
                    <a:pt x="319" y="417"/>
                  </a:cubicBezTo>
                  <a:lnTo>
                    <a:pt x="319" y="0"/>
                  </a:lnTo>
                  <a:close/>
                  <a:moveTo>
                    <a:pt x="263" y="409"/>
                  </a:moveTo>
                  <a:cubicBezTo>
                    <a:pt x="246" y="440"/>
                    <a:pt x="210" y="468"/>
                    <a:pt x="165" y="468"/>
                  </a:cubicBezTo>
                  <a:cubicBezTo>
                    <a:pt x="126" y="468"/>
                    <a:pt x="98" y="445"/>
                    <a:pt x="84" y="426"/>
                  </a:cubicBezTo>
                  <a:cubicBezTo>
                    <a:pt x="73" y="406"/>
                    <a:pt x="64" y="378"/>
                    <a:pt x="64" y="333"/>
                  </a:cubicBezTo>
                  <a:cubicBezTo>
                    <a:pt x="64" y="316"/>
                    <a:pt x="64" y="266"/>
                    <a:pt x="92" y="232"/>
                  </a:cubicBezTo>
                  <a:cubicBezTo>
                    <a:pt x="120" y="202"/>
                    <a:pt x="154" y="196"/>
                    <a:pt x="174" y="196"/>
                  </a:cubicBezTo>
                  <a:cubicBezTo>
                    <a:pt x="207" y="196"/>
                    <a:pt x="238" y="210"/>
                    <a:pt x="255" y="235"/>
                  </a:cubicBezTo>
                  <a:cubicBezTo>
                    <a:pt x="263" y="246"/>
                    <a:pt x="263" y="246"/>
                    <a:pt x="263" y="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9CEABDD-808F-49D6-8F81-BE34554D56EA}"/>
                </a:ext>
              </a:extLst>
            </p:cNvPr>
            <p:cNvSpPr/>
            <p:nvPr/>
          </p:nvSpPr>
          <p:spPr>
            <a:xfrm>
              <a:off x="5416200" y="2509200"/>
              <a:ext cx="892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308">
                  <a:moveTo>
                    <a:pt x="104" y="148"/>
                  </a:moveTo>
                  <a:cubicBezTo>
                    <a:pt x="104" y="90"/>
                    <a:pt x="132" y="20"/>
                    <a:pt x="199" y="20"/>
                  </a:cubicBezTo>
                  <a:cubicBezTo>
                    <a:pt x="190" y="25"/>
                    <a:pt x="185" y="34"/>
                    <a:pt x="185" y="45"/>
                  </a:cubicBezTo>
                  <a:cubicBezTo>
                    <a:pt x="185" y="67"/>
                    <a:pt x="204" y="76"/>
                    <a:pt x="218" y="76"/>
                  </a:cubicBezTo>
                  <a:cubicBezTo>
                    <a:pt x="235" y="76"/>
                    <a:pt x="249" y="64"/>
                    <a:pt x="249" y="45"/>
                  </a:cubicBezTo>
                  <a:cubicBezTo>
                    <a:pt x="249" y="20"/>
                    <a:pt x="227" y="0"/>
                    <a:pt x="193" y="0"/>
                  </a:cubicBezTo>
                  <a:cubicBezTo>
                    <a:pt x="160" y="0"/>
                    <a:pt x="120" y="22"/>
                    <a:pt x="101" y="76"/>
                  </a:cubicBezTo>
                  <a:lnTo>
                    <a:pt x="101" y="0"/>
                  </a:lnTo>
                  <a:lnTo>
                    <a:pt x="0" y="8"/>
                  </a:lnTo>
                  <a:lnTo>
                    <a:pt x="0" y="34"/>
                  </a:lnTo>
                  <a:cubicBezTo>
                    <a:pt x="48" y="34"/>
                    <a:pt x="53" y="36"/>
                    <a:pt x="53" y="73"/>
                  </a:cubicBezTo>
                  <a:lnTo>
                    <a:pt x="53" y="252"/>
                  </a:lnTo>
                  <a:cubicBezTo>
                    <a:pt x="53" y="283"/>
                    <a:pt x="45" y="283"/>
                    <a:pt x="0" y="283"/>
                  </a:cubicBezTo>
                  <a:lnTo>
                    <a:pt x="0" y="308"/>
                  </a:lnTo>
                  <a:cubicBezTo>
                    <a:pt x="3" y="308"/>
                    <a:pt x="50" y="305"/>
                    <a:pt x="78" y="305"/>
                  </a:cubicBezTo>
                  <a:cubicBezTo>
                    <a:pt x="109" y="305"/>
                    <a:pt x="140" y="305"/>
                    <a:pt x="171" y="308"/>
                  </a:cubicBezTo>
                  <a:lnTo>
                    <a:pt x="171" y="283"/>
                  </a:lnTo>
                  <a:lnTo>
                    <a:pt x="157" y="283"/>
                  </a:lnTo>
                  <a:cubicBezTo>
                    <a:pt x="104" y="283"/>
                    <a:pt x="104" y="274"/>
                    <a:pt x="104" y="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FB78E33-E6CB-4E97-9FC9-E9A90B179644}"/>
                </a:ext>
              </a:extLst>
            </p:cNvPr>
            <p:cNvSpPr/>
            <p:nvPr/>
          </p:nvSpPr>
          <p:spPr>
            <a:xfrm>
              <a:off x="5528160" y="2451960"/>
              <a:ext cx="5508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" h="468">
                  <a:moveTo>
                    <a:pt x="109" y="39"/>
                  </a:moveTo>
                  <a:cubicBezTo>
                    <a:pt x="109" y="20"/>
                    <a:pt x="92" y="0"/>
                    <a:pt x="67" y="0"/>
                  </a:cubicBezTo>
                  <a:cubicBezTo>
                    <a:pt x="48" y="0"/>
                    <a:pt x="28" y="17"/>
                    <a:pt x="28" y="39"/>
                  </a:cubicBezTo>
                  <a:cubicBezTo>
                    <a:pt x="28" y="64"/>
                    <a:pt x="48" y="78"/>
                    <a:pt x="67" y="78"/>
                  </a:cubicBezTo>
                  <a:cubicBezTo>
                    <a:pt x="90" y="78"/>
                    <a:pt x="109" y="62"/>
                    <a:pt x="109" y="39"/>
                  </a:cubicBezTo>
                  <a:close/>
                  <a:moveTo>
                    <a:pt x="3" y="168"/>
                  </a:moveTo>
                  <a:lnTo>
                    <a:pt x="3" y="193"/>
                  </a:lnTo>
                  <a:cubicBezTo>
                    <a:pt x="48" y="193"/>
                    <a:pt x="53" y="199"/>
                    <a:pt x="53" y="232"/>
                  </a:cubicBezTo>
                  <a:lnTo>
                    <a:pt x="53" y="412"/>
                  </a:lnTo>
                  <a:cubicBezTo>
                    <a:pt x="53" y="442"/>
                    <a:pt x="45" y="442"/>
                    <a:pt x="0" y="442"/>
                  </a:cubicBezTo>
                  <a:lnTo>
                    <a:pt x="0" y="468"/>
                  </a:lnTo>
                  <a:cubicBezTo>
                    <a:pt x="3" y="468"/>
                    <a:pt x="50" y="465"/>
                    <a:pt x="78" y="465"/>
                  </a:cubicBezTo>
                  <a:cubicBezTo>
                    <a:pt x="104" y="465"/>
                    <a:pt x="129" y="465"/>
                    <a:pt x="154" y="468"/>
                  </a:cubicBezTo>
                  <a:lnTo>
                    <a:pt x="154" y="442"/>
                  </a:lnTo>
                  <a:cubicBezTo>
                    <a:pt x="112" y="442"/>
                    <a:pt x="106" y="442"/>
                    <a:pt x="106" y="414"/>
                  </a:cubicBezTo>
                  <a:lnTo>
                    <a:pt x="106" y="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C1E9492-7C7E-44BD-8A50-AE3AB21B339D}"/>
                </a:ext>
              </a:extLst>
            </p:cNvPr>
            <p:cNvSpPr/>
            <p:nvPr/>
          </p:nvSpPr>
          <p:spPr>
            <a:xfrm>
              <a:off x="5601600" y="2511360"/>
              <a:ext cx="1335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08">
                  <a:moveTo>
                    <a:pt x="308" y="67"/>
                  </a:moveTo>
                  <a:cubicBezTo>
                    <a:pt x="328" y="25"/>
                    <a:pt x="361" y="25"/>
                    <a:pt x="372" y="25"/>
                  </a:cubicBezTo>
                  <a:lnTo>
                    <a:pt x="372" y="0"/>
                  </a:lnTo>
                  <a:cubicBezTo>
                    <a:pt x="356" y="0"/>
                    <a:pt x="336" y="3"/>
                    <a:pt x="319" y="3"/>
                  </a:cubicBezTo>
                  <a:cubicBezTo>
                    <a:pt x="302" y="3"/>
                    <a:pt x="274" y="3"/>
                    <a:pt x="258" y="0"/>
                  </a:cubicBezTo>
                  <a:lnTo>
                    <a:pt x="258" y="25"/>
                  </a:lnTo>
                  <a:cubicBezTo>
                    <a:pt x="286" y="25"/>
                    <a:pt x="286" y="50"/>
                    <a:pt x="286" y="50"/>
                  </a:cubicBezTo>
                  <a:cubicBezTo>
                    <a:pt x="286" y="56"/>
                    <a:pt x="286" y="62"/>
                    <a:pt x="280" y="73"/>
                  </a:cubicBezTo>
                  <a:lnTo>
                    <a:pt x="202" y="244"/>
                  </a:lnTo>
                  <a:lnTo>
                    <a:pt x="115" y="53"/>
                  </a:lnTo>
                  <a:cubicBezTo>
                    <a:pt x="115" y="53"/>
                    <a:pt x="112" y="45"/>
                    <a:pt x="112" y="42"/>
                  </a:cubicBezTo>
                  <a:cubicBezTo>
                    <a:pt x="112" y="25"/>
                    <a:pt x="134" y="25"/>
                    <a:pt x="148" y="25"/>
                  </a:cubicBezTo>
                  <a:lnTo>
                    <a:pt x="148" y="0"/>
                  </a:lnTo>
                  <a:cubicBezTo>
                    <a:pt x="146" y="0"/>
                    <a:pt x="95" y="3"/>
                    <a:pt x="67" y="3"/>
                  </a:cubicBezTo>
                  <a:cubicBezTo>
                    <a:pt x="48" y="3"/>
                    <a:pt x="20" y="3"/>
                    <a:pt x="0" y="0"/>
                  </a:cubicBezTo>
                  <a:lnTo>
                    <a:pt x="0" y="25"/>
                  </a:lnTo>
                  <a:cubicBezTo>
                    <a:pt x="39" y="25"/>
                    <a:pt x="48" y="25"/>
                    <a:pt x="56" y="50"/>
                  </a:cubicBezTo>
                  <a:lnTo>
                    <a:pt x="168" y="291"/>
                  </a:lnTo>
                  <a:cubicBezTo>
                    <a:pt x="171" y="300"/>
                    <a:pt x="174" y="308"/>
                    <a:pt x="185" y="308"/>
                  </a:cubicBezTo>
                  <a:cubicBezTo>
                    <a:pt x="199" y="308"/>
                    <a:pt x="202" y="300"/>
                    <a:pt x="204" y="2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D4071F1-4C8E-4E73-AF39-459AAB82EE84}"/>
                </a:ext>
              </a:extLst>
            </p:cNvPr>
            <p:cNvSpPr/>
            <p:nvPr/>
          </p:nvSpPr>
          <p:spPr>
            <a:xfrm>
              <a:off x="5744880" y="2508480"/>
              <a:ext cx="1076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16">
                  <a:moveTo>
                    <a:pt x="280" y="151"/>
                  </a:moveTo>
                  <a:cubicBezTo>
                    <a:pt x="294" y="151"/>
                    <a:pt x="300" y="151"/>
                    <a:pt x="300" y="137"/>
                  </a:cubicBezTo>
                  <a:cubicBezTo>
                    <a:pt x="300" y="76"/>
                    <a:pt x="263" y="0"/>
                    <a:pt x="160" y="0"/>
                  </a:cubicBezTo>
                  <a:cubicBezTo>
                    <a:pt x="70" y="0"/>
                    <a:pt x="0" y="73"/>
                    <a:pt x="0" y="157"/>
                  </a:cubicBezTo>
                  <a:cubicBezTo>
                    <a:pt x="0" y="246"/>
                    <a:pt x="78" y="316"/>
                    <a:pt x="171" y="316"/>
                  </a:cubicBezTo>
                  <a:cubicBezTo>
                    <a:pt x="263" y="316"/>
                    <a:pt x="300" y="241"/>
                    <a:pt x="300" y="227"/>
                  </a:cubicBezTo>
                  <a:cubicBezTo>
                    <a:pt x="300" y="224"/>
                    <a:pt x="297" y="216"/>
                    <a:pt x="286" y="216"/>
                  </a:cubicBezTo>
                  <a:cubicBezTo>
                    <a:pt x="277" y="216"/>
                    <a:pt x="277" y="221"/>
                    <a:pt x="274" y="227"/>
                  </a:cubicBezTo>
                  <a:cubicBezTo>
                    <a:pt x="252" y="286"/>
                    <a:pt x="199" y="294"/>
                    <a:pt x="174" y="294"/>
                  </a:cubicBezTo>
                  <a:cubicBezTo>
                    <a:pt x="143" y="294"/>
                    <a:pt x="109" y="280"/>
                    <a:pt x="90" y="255"/>
                  </a:cubicBezTo>
                  <a:cubicBezTo>
                    <a:pt x="64" y="221"/>
                    <a:pt x="64" y="179"/>
                    <a:pt x="64" y="151"/>
                  </a:cubicBezTo>
                  <a:close/>
                  <a:moveTo>
                    <a:pt x="64" y="134"/>
                  </a:moveTo>
                  <a:cubicBezTo>
                    <a:pt x="73" y="36"/>
                    <a:pt x="134" y="20"/>
                    <a:pt x="160" y="20"/>
                  </a:cubicBezTo>
                  <a:cubicBezTo>
                    <a:pt x="246" y="20"/>
                    <a:pt x="249" y="115"/>
                    <a:pt x="249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DFA07F4-1DDC-43C4-BFBA-803B37ADDE22}"/>
                </a:ext>
              </a:extLst>
            </p:cNvPr>
            <p:cNvSpPr/>
            <p:nvPr/>
          </p:nvSpPr>
          <p:spPr>
            <a:xfrm>
              <a:off x="5873040" y="2509200"/>
              <a:ext cx="892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308">
                  <a:moveTo>
                    <a:pt x="104" y="148"/>
                  </a:moveTo>
                  <a:cubicBezTo>
                    <a:pt x="104" y="90"/>
                    <a:pt x="132" y="20"/>
                    <a:pt x="199" y="20"/>
                  </a:cubicBezTo>
                  <a:cubicBezTo>
                    <a:pt x="190" y="25"/>
                    <a:pt x="185" y="34"/>
                    <a:pt x="185" y="45"/>
                  </a:cubicBezTo>
                  <a:cubicBezTo>
                    <a:pt x="185" y="67"/>
                    <a:pt x="204" y="76"/>
                    <a:pt x="218" y="76"/>
                  </a:cubicBezTo>
                  <a:cubicBezTo>
                    <a:pt x="235" y="76"/>
                    <a:pt x="249" y="64"/>
                    <a:pt x="249" y="45"/>
                  </a:cubicBezTo>
                  <a:cubicBezTo>
                    <a:pt x="249" y="20"/>
                    <a:pt x="227" y="0"/>
                    <a:pt x="193" y="0"/>
                  </a:cubicBezTo>
                  <a:cubicBezTo>
                    <a:pt x="160" y="0"/>
                    <a:pt x="120" y="22"/>
                    <a:pt x="101" y="76"/>
                  </a:cubicBezTo>
                  <a:lnTo>
                    <a:pt x="101" y="0"/>
                  </a:lnTo>
                  <a:lnTo>
                    <a:pt x="0" y="8"/>
                  </a:lnTo>
                  <a:lnTo>
                    <a:pt x="0" y="34"/>
                  </a:lnTo>
                  <a:cubicBezTo>
                    <a:pt x="48" y="34"/>
                    <a:pt x="53" y="36"/>
                    <a:pt x="53" y="73"/>
                  </a:cubicBezTo>
                  <a:lnTo>
                    <a:pt x="53" y="252"/>
                  </a:lnTo>
                  <a:cubicBezTo>
                    <a:pt x="53" y="283"/>
                    <a:pt x="45" y="283"/>
                    <a:pt x="0" y="283"/>
                  </a:cubicBezTo>
                  <a:lnTo>
                    <a:pt x="0" y="308"/>
                  </a:lnTo>
                  <a:cubicBezTo>
                    <a:pt x="3" y="308"/>
                    <a:pt x="50" y="305"/>
                    <a:pt x="78" y="305"/>
                  </a:cubicBezTo>
                  <a:cubicBezTo>
                    <a:pt x="109" y="305"/>
                    <a:pt x="140" y="305"/>
                    <a:pt x="171" y="308"/>
                  </a:cubicBezTo>
                  <a:lnTo>
                    <a:pt x="171" y="283"/>
                  </a:lnTo>
                  <a:lnTo>
                    <a:pt x="157" y="283"/>
                  </a:lnTo>
                  <a:cubicBezTo>
                    <a:pt x="104" y="283"/>
                    <a:pt x="104" y="274"/>
                    <a:pt x="104" y="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897EC7-5D7A-42DC-AD30-870F6E63D15B}"/>
              </a:ext>
            </a:extLst>
          </p:cNvPr>
          <p:cNvGrpSpPr/>
          <p:nvPr/>
        </p:nvGrpSpPr>
        <p:grpSpPr>
          <a:xfrm>
            <a:off x="9151817" y="1035340"/>
            <a:ext cx="2648037" cy="2532241"/>
            <a:chOff x="10285147" y="1035340"/>
            <a:chExt cx="1514707" cy="1638181"/>
          </a:xfrm>
        </p:grpSpPr>
        <p:sp>
          <p:nvSpPr>
            <p:cNvPr id="35" name="Straight Connector 34">
              <a:extLst>
                <a:ext uri="{FF2B5EF4-FFF2-40B4-BE49-F238E27FC236}">
                  <a16:creationId xmlns:a16="http://schemas.microsoft.com/office/drawing/2014/main" id="{9A1E325B-0709-4DDA-8C94-BD15AD8DD6B6}"/>
                </a:ext>
              </a:extLst>
            </p:cNvPr>
            <p:cNvSpPr/>
            <p:nvPr/>
          </p:nvSpPr>
          <p:spPr>
            <a:xfrm flipV="1">
              <a:off x="10285147" y="1035340"/>
              <a:ext cx="0" cy="1550881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Straight Connector 35">
              <a:extLst>
                <a:ext uri="{FF2B5EF4-FFF2-40B4-BE49-F238E27FC236}">
                  <a16:creationId xmlns:a16="http://schemas.microsoft.com/office/drawing/2014/main" id="{B4F042F8-5434-406B-8119-D40B7400CEBF}"/>
                </a:ext>
              </a:extLst>
            </p:cNvPr>
            <p:cNvSpPr/>
            <p:nvPr/>
          </p:nvSpPr>
          <p:spPr>
            <a:xfrm>
              <a:off x="10285147" y="2586221"/>
              <a:ext cx="1360080" cy="0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37" name="Group 36" descr="28§display§t§svg§600§FALSE§" title="TexMaths">
              <a:extLst>
                <a:ext uri="{FF2B5EF4-FFF2-40B4-BE49-F238E27FC236}">
                  <a16:creationId xmlns:a16="http://schemas.microsoft.com/office/drawing/2014/main" id="{2FCBA7CE-F9B4-49A2-87AE-990E4D20BB05}"/>
                </a:ext>
              </a:extLst>
            </p:cNvPr>
            <p:cNvGrpSpPr/>
            <p:nvPr/>
          </p:nvGrpSpPr>
          <p:grpSpPr>
            <a:xfrm>
              <a:off x="11713454" y="2498921"/>
              <a:ext cx="86400" cy="174600"/>
              <a:chOff x="8070480" y="1269720"/>
              <a:chExt cx="86400" cy="174600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7B7DFB2-7570-4258-B930-4AF2991B0249}"/>
                  </a:ext>
                </a:extLst>
              </p:cNvPr>
              <p:cNvSpPr/>
              <p:nvPr/>
            </p:nvSpPr>
            <p:spPr>
              <a:xfrm>
                <a:off x="8070480" y="1273680"/>
                <a:ext cx="86400" cy="167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1" h="466">
                    <a:moveTo>
                      <a:pt x="121" y="466"/>
                    </a:moveTo>
                    <a:lnTo>
                      <a:pt x="0" y="466"/>
                    </a:lnTo>
                    <a:lnTo>
                      <a:pt x="0" y="0"/>
                    </a:lnTo>
                    <a:lnTo>
                      <a:pt x="241" y="0"/>
                    </a:lnTo>
                    <a:lnTo>
                      <a:pt x="241" y="4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DDD36FF-7861-45AC-9AC7-46448AC3A058}"/>
                  </a:ext>
                </a:extLst>
              </p:cNvPr>
              <p:cNvSpPr/>
              <p:nvPr/>
            </p:nvSpPr>
            <p:spPr>
              <a:xfrm>
                <a:off x="8075880" y="1269720"/>
                <a:ext cx="74160" cy="174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07" h="486">
                    <a:moveTo>
                      <a:pt x="123" y="173"/>
                    </a:moveTo>
                    <a:lnTo>
                      <a:pt x="186" y="173"/>
                    </a:lnTo>
                    <a:cubicBezTo>
                      <a:pt x="199" y="173"/>
                      <a:pt x="207" y="173"/>
                      <a:pt x="207" y="157"/>
                    </a:cubicBezTo>
                    <a:cubicBezTo>
                      <a:pt x="207" y="149"/>
                      <a:pt x="199" y="149"/>
                      <a:pt x="188" y="149"/>
                    </a:cubicBezTo>
                    <a:lnTo>
                      <a:pt x="129" y="149"/>
                    </a:lnTo>
                    <a:cubicBezTo>
                      <a:pt x="153" y="41"/>
                      <a:pt x="156" y="26"/>
                      <a:pt x="156" y="22"/>
                    </a:cubicBezTo>
                    <a:cubicBezTo>
                      <a:pt x="156" y="8"/>
                      <a:pt x="148" y="0"/>
                      <a:pt x="137" y="0"/>
                    </a:cubicBezTo>
                    <a:cubicBezTo>
                      <a:pt x="135" y="0"/>
                      <a:pt x="116" y="0"/>
                      <a:pt x="110" y="28"/>
                    </a:cubicBezTo>
                    <a:lnTo>
                      <a:pt x="83" y="149"/>
                    </a:lnTo>
                    <a:lnTo>
                      <a:pt x="21" y="149"/>
                    </a:lnTo>
                    <a:cubicBezTo>
                      <a:pt x="7" y="149"/>
                      <a:pt x="0" y="149"/>
                      <a:pt x="0" y="164"/>
                    </a:cubicBezTo>
                    <a:cubicBezTo>
                      <a:pt x="0" y="173"/>
                      <a:pt x="5" y="173"/>
                      <a:pt x="19" y="173"/>
                    </a:cubicBezTo>
                    <a:lnTo>
                      <a:pt x="78" y="173"/>
                    </a:lnTo>
                    <a:cubicBezTo>
                      <a:pt x="30" y="389"/>
                      <a:pt x="26" y="402"/>
                      <a:pt x="26" y="415"/>
                    </a:cubicBezTo>
                    <a:cubicBezTo>
                      <a:pt x="26" y="456"/>
                      <a:pt x="53" y="486"/>
                      <a:pt x="89" y="486"/>
                    </a:cubicBezTo>
                    <a:cubicBezTo>
                      <a:pt x="158" y="486"/>
                      <a:pt x="195" y="373"/>
                      <a:pt x="195" y="369"/>
                    </a:cubicBezTo>
                    <a:cubicBezTo>
                      <a:pt x="195" y="361"/>
                      <a:pt x="189" y="361"/>
                      <a:pt x="188" y="361"/>
                    </a:cubicBezTo>
                    <a:cubicBezTo>
                      <a:pt x="182" y="361"/>
                      <a:pt x="180" y="362"/>
                      <a:pt x="178" y="372"/>
                    </a:cubicBezTo>
                    <a:cubicBezTo>
                      <a:pt x="148" y="451"/>
                      <a:pt x="114" y="469"/>
                      <a:pt x="91" y="469"/>
                    </a:cubicBezTo>
                    <a:cubicBezTo>
                      <a:pt x="76" y="469"/>
                      <a:pt x="70" y="460"/>
                      <a:pt x="70" y="434"/>
                    </a:cubicBezTo>
                    <a:cubicBezTo>
                      <a:pt x="70" y="415"/>
                      <a:pt x="70" y="410"/>
                      <a:pt x="74" y="39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sp>
          <p:nvSpPr>
            <p:cNvPr id="40" name="Straight Connector 39">
              <a:extLst>
                <a:ext uri="{FF2B5EF4-FFF2-40B4-BE49-F238E27FC236}">
                  <a16:creationId xmlns:a16="http://schemas.microsoft.com/office/drawing/2014/main" id="{120F3166-0FCD-445A-8991-6394D3D069C0}"/>
                </a:ext>
              </a:extLst>
            </p:cNvPr>
            <p:cNvSpPr/>
            <p:nvPr/>
          </p:nvSpPr>
          <p:spPr>
            <a:xfrm>
              <a:off x="10285147" y="1247021"/>
              <a:ext cx="905399" cy="1339560"/>
            </a:xfrm>
            <a:prstGeom prst="line">
              <a:avLst/>
            </a:prstGeom>
            <a:noFill/>
            <a:ln w="38160">
              <a:solidFill>
                <a:srgbClr val="FF3333"/>
              </a:solidFill>
              <a:prstDash val="solid"/>
            </a:ln>
          </p:spPr>
          <p:txBody>
            <a:bodyPr vert="horz" wrap="non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Straight Connector 40">
              <a:extLst>
                <a:ext uri="{FF2B5EF4-FFF2-40B4-BE49-F238E27FC236}">
                  <a16:creationId xmlns:a16="http://schemas.microsoft.com/office/drawing/2014/main" id="{7B9812B8-59CC-4468-B5B9-01E3808EC6AA}"/>
                </a:ext>
              </a:extLst>
            </p:cNvPr>
            <p:cNvSpPr/>
            <p:nvPr/>
          </p:nvSpPr>
          <p:spPr>
            <a:xfrm>
              <a:off x="11190546" y="2586221"/>
              <a:ext cx="309241" cy="0"/>
            </a:xfrm>
            <a:prstGeom prst="line">
              <a:avLst/>
            </a:prstGeom>
            <a:noFill/>
            <a:ln w="38160">
              <a:solidFill>
                <a:srgbClr val="FF3333"/>
              </a:solidFill>
              <a:prstDash val="solid"/>
            </a:ln>
          </p:spPr>
          <p:txBody>
            <a:bodyPr vert="horz" wrap="non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Straight Connector 41">
              <a:extLst>
                <a:ext uri="{FF2B5EF4-FFF2-40B4-BE49-F238E27FC236}">
                  <a16:creationId xmlns:a16="http://schemas.microsoft.com/office/drawing/2014/main" id="{7C865269-1299-41BE-8F8A-68E620D3EDD4}"/>
                </a:ext>
              </a:extLst>
            </p:cNvPr>
            <p:cNvSpPr/>
            <p:nvPr/>
          </p:nvSpPr>
          <p:spPr>
            <a:xfrm flipV="1">
              <a:off x="10285147" y="1247021"/>
              <a:ext cx="905399" cy="1339560"/>
            </a:xfrm>
            <a:prstGeom prst="line">
              <a:avLst/>
            </a:prstGeom>
            <a:noFill/>
            <a:ln w="38160">
              <a:solidFill>
                <a:srgbClr val="3333FF"/>
              </a:solidFill>
              <a:prstDash val="solid"/>
            </a:ln>
          </p:spPr>
          <p:txBody>
            <a:bodyPr vert="horz" wrap="non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Straight Connector 42">
              <a:extLst>
                <a:ext uri="{FF2B5EF4-FFF2-40B4-BE49-F238E27FC236}">
                  <a16:creationId xmlns:a16="http://schemas.microsoft.com/office/drawing/2014/main" id="{1F3B6263-2194-42F6-99EB-3C5D8AA738CE}"/>
                </a:ext>
              </a:extLst>
            </p:cNvPr>
            <p:cNvSpPr/>
            <p:nvPr/>
          </p:nvSpPr>
          <p:spPr>
            <a:xfrm>
              <a:off x="11190546" y="1247021"/>
              <a:ext cx="309241" cy="0"/>
            </a:xfrm>
            <a:prstGeom prst="line">
              <a:avLst/>
            </a:prstGeom>
            <a:noFill/>
            <a:ln w="38160">
              <a:solidFill>
                <a:srgbClr val="3333FF"/>
              </a:solidFill>
              <a:prstDash val="solid"/>
            </a:ln>
          </p:spPr>
          <p:txBody>
            <a:bodyPr vert="horz" wrap="non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44" name="Group 43" descr="28§display§\color{red} B(t)§svg§600§FALSE§" title="TexMaths">
              <a:extLst>
                <a:ext uri="{FF2B5EF4-FFF2-40B4-BE49-F238E27FC236}">
                  <a16:creationId xmlns:a16="http://schemas.microsoft.com/office/drawing/2014/main" id="{9C36BA7F-FBCA-46FE-A963-F44091251079}"/>
                </a:ext>
              </a:extLst>
            </p:cNvPr>
            <p:cNvGrpSpPr/>
            <p:nvPr/>
          </p:nvGrpSpPr>
          <p:grpSpPr>
            <a:xfrm>
              <a:off x="11067067" y="2022461"/>
              <a:ext cx="465120" cy="273240"/>
              <a:chOff x="7066440" y="2236680"/>
              <a:chExt cx="465120" cy="273240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4F1F22C-7E8C-477E-8421-6A09F37F06C5}"/>
                  </a:ext>
                </a:extLst>
              </p:cNvPr>
              <p:cNvSpPr/>
              <p:nvPr/>
            </p:nvSpPr>
            <p:spPr>
              <a:xfrm>
                <a:off x="7066440" y="2237400"/>
                <a:ext cx="465120" cy="272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93" h="758">
                    <a:moveTo>
                      <a:pt x="647" y="758"/>
                    </a:moveTo>
                    <a:lnTo>
                      <a:pt x="0" y="758"/>
                    </a:lnTo>
                    <a:lnTo>
                      <a:pt x="0" y="0"/>
                    </a:lnTo>
                    <a:lnTo>
                      <a:pt x="1293" y="0"/>
                    </a:lnTo>
                    <a:lnTo>
                      <a:pt x="1293" y="7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926033F-C2CB-425B-B206-ED5A14095D34}"/>
                  </a:ext>
                </a:extLst>
              </p:cNvPr>
              <p:cNvSpPr/>
              <p:nvPr/>
            </p:nvSpPr>
            <p:spPr>
              <a:xfrm>
                <a:off x="7076520" y="2255039"/>
                <a:ext cx="171360" cy="1868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77" h="520">
                    <a:moveTo>
                      <a:pt x="80" y="462"/>
                    </a:moveTo>
                    <a:cubicBezTo>
                      <a:pt x="72" y="490"/>
                      <a:pt x="70" y="497"/>
                      <a:pt x="19" y="497"/>
                    </a:cubicBezTo>
                    <a:cubicBezTo>
                      <a:pt x="7" y="497"/>
                      <a:pt x="0" y="497"/>
                      <a:pt x="0" y="512"/>
                    </a:cubicBezTo>
                    <a:cubicBezTo>
                      <a:pt x="0" y="520"/>
                      <a:pt x="5" y="520"/>
                      <a:pt x="19" y="520"/>
                    </a:cubicBezTo>
                    <a:lnTo>
                      <a:pt x="256" y="520"/>
                    </a:lnTo>
                    <a:cubicBezTo>
                      <a:pt x="362" y="520"/>
                      <a:pt x="441" y="429"/>
                      <a:pt x="441" y="356"/>
                    </a:cubicBezTo>
                    <a:cubicBezTo>
                      <a:pt x="441" y="300"/>
                      <a:pt x="401" y="257"/>
                      <a:pt x="337" y="248"/>
                    </a:cubicBezTo>
                    <a:cubicBezTo>
                      <a:pt x="407" y="234"/>
                      <a:pt x="477" y="177"/>
                      <a:pt x="477" y="106"/>
                    </a:cubicBezTo>
                    <a:cubicBezTo>
                      <a:pt x="477" y="49"/>
                      <a:pt x="433" y="0"/>
                      <a:pt x="352" y="0"/>
                    </a:cubicBezTo>
                    <a:lnTo>
                      <a:pt x="128" y="0"/>
                    </a:lnTo>
                    <a:cubicBezTo>
                      <a:pt x="116" y="0"/>
                      <a:pt x="110" y="0"/>
                      <a:pt x="110" y="15"/>
                    </a:cubicBezTo>
                    <a:cubicBezTo>
                      <a:pt x="110" y="24"/>
                      <a:pt x="116" y="24"/>
                      <a:pt x="127" y="24"/>
                    </a:cubicBezTo>
                    <a:cubicBezTo>
                      <a:pt x="128" y="24"/>
                      <a:pt x="142" y="24"/>
                      <a:pt x="153" y="26"/>
                    </a:cubicBezTo>
                    <a:cubicBezTo>
                      <a:pt x="165" y="26"/>
                      <a:pt x="170" y="28"/>
                      <a:pt x="170" y="37"/>
                    </a:cubicBezTo>
                    <a:cubicBezTo>
                      <a:pt x="170" y="41"/>
                      <a:pt x="170" y="43"/>
                      <a:pt x="168" y="52"/>
                    </a:cubicBezTo>
                    <a:close/>
                    <a:moveTo>
                      <a:pt x="180" y="242"/>
                    </a:moveTo>
                    <a:lnTo>
                      <a:pt x="222" y="52"/>
                    </a:lnTo>
                    <a:cubicBezTo>
                      <a:pt x="227" y="26"/>
                      <a:pt x="229" y="24"/>
                      <a:pt x="258" y="24"/>
                    </a:cubicBezTo>
                    <a:lnTo>
                      <a:pt x="343" y="24"/>
                    </a:lnTo>
                    <a:cubicBezTo>
                      <a:pt x="401" y="24"/>
                      <a:pt x="416" y="69"/>
                      <a:pt x="416" y="102"/>
                    </a:cubicBezTo>
                    <a:cubicBezTo>
                      <a:pt x="416" y="168"/>
                      <a:pt x="358" y="242"/>
                      <a:pt x="277" y="242"/>
                    </a:cubicBezTo>
                    <a:close/>
                    <a:moveTo>
                      <a:pt x="149" y="497"/>
                    </a:moveTo>
                    <a:cubicBezTo>
                      <a:pt x="140" y="497"/>
                      <a:pt x="138" y="497"/>
                      <a:pt x="135" y="497"/>
                    </a:cubicBezTo>
                    <a:cubicBezTo>
                      <a:pt x="128" y="494"/>
                      <a:pt x="127" y="494"/>
                      <a:pt x="127" y="488"/>
                    </a:cubicBezTo>
                    <a:cubicBezTo>
                      <a:pt x="127" y="486"/>
                      <a:pt x="127" y="483"/>
                      <a:pt x="128" y="471"/>
                    </a:cubicBezTo>
                    <a:lnTo>
                      <a:pt x="176" y="259"/>
                    </a:lnTo>
                    <a:lnTo>
                      <a:pt x="301" y="259"/>
                    </a:lnTo>
                    <a:cubicBezTo>
                      <a:pt x="365" y="259"/>
                      <a:pt x="379" y="315"/>
                      <a:pt x="379" y="348"/>
                    </a:cubicBezTo>
                    <a:cubicBezTo>
                      <a:pt x="379" y="423"/>
                      <a:pt x="320" y="497"/>
                      <a:pt x="241" y="497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361586-E7CB-493D-9D0C-E079D53C081C}"/>
                  </a:ext>
                </a:extLst>
              </p:cNvPr>
              <p:cNvSpPr/>
              <p:nvPr/>
            </p:nvSpPr>
            <p:spPr>
              <a:xfrm>
                <a:off x="7282800" y="2236680"/>
                <a:ext cx="56160" cy="273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7" h="760">
                    <a:moveTo>
                      <a:pt x="157" y="754"/>
                    </a:moveTo>
                    <a:cubicBezTo>
                      <a:pt x="157" y="752"/>
                      <a:pt x="157" y="749"/>
                      <a:pt x="144" y="736"/>
                    </a:cubicBezTo>
                    <a:cubicBezTo>
                      <a:pt x="61" y="641"/>
                      <a:pt x="40" y="497"/>
                      <a:pt x="40" y="380"/>
                    </a:cubicBezTo>
                    <a:cubicBezTo>
                      <a:pt x="40" y="248"/>
                      <a:pt x="64" y="116"/>
                      <a:pt x="147" y="22"/>
                    </a:cubicBezTo>
                    <a:cubicBezTo>
                      <a:pt x="157" y="11"/>
                      <a:pt x="157" y="11"/>
                      <a:pt x="157" y="8"/>
                    </a:cubicBezTo>
                    <a:cubicBezTo>
                      <a:pt x="157" y="2"/>
                      <a:pt x="153" y="0"/>
                      <a:pt x="149" y="0"/>
                    </a:cubicBezTo>
                    <a:cubicBezTo>
                      <a:pt x="142" y="0"/>
                      <a:pt x="81" y="52"/>
                      <a:pt x="42" y="149"/>
                    </a:cubicBezTo>
                    <a:cubicBezTo>
                      <a:pt x="7" y="234"/>
                      <a:pt x="0" y="318"/>
                      <a:pt x="0" y="380"/>
                    </a:cubicBezTo>
                    <a:cubicBezTo>
                      <a:pt x="0" y="440"/>
                      <a:pt x="7" y="531"/>
                      <a:pt x="43" y="618"/>
                    </a:cubicBezTo>
                    <a:cubicBezTo>
                      <a:pt x="85" y="712"/>
                      <a:pt x="142" y="760"/>
                      <a:pt x="149" y="760"/>
                    </a:cubicBezTo>
                    <a:cubicBezTo>
                      <a:pt x="153" y="760"/>
                      <a:pt x="157" y="758"/>
                      <a:pt x="157" y="7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E3B3FB9-40EC-44CA-9D40-238C4398D701}"/>
                  </a:ext>
                </a:extLst>
              </p:cNvPr>
              <p:cNvSpPr/>
              <p:nvPr/>
            </p:nvSpPr>
            <p:spPr>
              <a:xfrm>
                <a:off x="7357320" y="2270880"/>
                <a:ext cx="73800" cy="174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06" h="486">
                    <a:moveTo>
                      <a:pt x="123" y="173"/>
                    </a:moveTo>
                    <a:lnTo>
                      <a:pt x="185" y="173"/>
                    </a:lnTo>
                    <a:cubicBezTo>
                      <a:pt x="199" y="173"/>
                      <a:pt x="206" y="173"/>
                      <a:pt x="206" y="157"/>
                    </a:cubicBezTo>
                    <a:cubicBezTo>
                      <a:pt x="206" y="149"/>
                      <a:pt x="199" y="149"/>
                      <a:pt x="187" y="149"/>
                    </a:cubicBezTo>
                    <a:lnTo>
                      <a:pt x="128" y="149"/>
                    </a:lnTo>
                    <a:cubicBezTo>
                      <a:pt x="153" y="41"/>
                      <a:pt x="156" y="26"/>
                      <a:pt x="156" y="22"/>
                    </a:cubicBezTo>
                    <a:cubicBezTo>
                      <a:pt x="156" y="8"/>
                      <a:pt x="147" y="0"/>
                      <a:pt x="137" y="0"/>
                    </a:cubicBezTo>
                    <a:cubicBezTo>
                      <a:pt x="135" y="0"/>
                      <a:pt x="116" y="0"/>
                      <a:pt x="110" y="28"/>
                    </a:cubicBezTo>
                    <a:lnTo>
                      <a:pt x="83" y="149"/>
                    </a:lnTo>
                    <a:lnTo>
                      <a:pt x="21" y="149"/>
                    </a:lnTo>
                    <a:cubicBezTo>
                      <a:pt x="7" y="149"/>
                      <a:pt x="0" y="149"/>
                      <a:pt x="0" y="164"/>
                    </a:cubicBezTo>
                    <a:cubicBezTo>
                      <a:pt x="0" y="173"/>
                      <a:pt x="5" y="173"/>
                      <a:pt x="19" y="173"/>
                    </a:cubicBezTo>
                    <a:lnTo>
                      <a:pt x="78" y="173"/>
                    </a:lnTo>
                    <a:cubicBezTo>
                      <a:pt x="30" y="389"/>
                      <a:pt x="26" y="402"/>
                      <a:pt x="26" y="415"/>
                    </a:cubicBezTo>
                    <a:cubicBezTo>
                      <a:pt x="26" y="456"/>
                      <a:pt x="53" y="486"/>
                      <a:pt x="89" y="486"/>
                    </a:cubicBezTo>
                    <a:cubicBezTo>
                      <a:pt x="157" y="486"/>
                      <a:pt x="195" y="374"/>
                      <a:pt x="195" y="369"/>
                    </a:cubicBezTo>
                    <a:cubicBezTo>
                      <a:pt x="195" y="361"/>
                      <a:pt x="189" y="361"/>
                      <a:pt x="187" y="361"/>
                    </a:cubicBezTo>
                    <a:cubicBezTo>
                      <a:pt x="182" y="361"/>
                      <a:pt x="180" y="363"/>
                      <a:pt x="178" y="372"/>
                    </a:cubicBezTo>
                    <a:cubicBezTo>
                      <a:pt x="147" y="451"/>
                      <a:pt x="114" y="469"/>
                      <a:pt x="91" y="469"/>
                    </a:cubicBezTo>
                    <a:cubicBezTo>
                      <a:pt x="76" y="469"/>
                      <a:pt x="70" y="460"/>
                      <a:pt x="70" y="434"/>
                    </a:cubicBezTo>
                    <a:cubicBezTo>
                      <a:pt x="70" y="415"/>
                      <a:pt x="70" y="410"/>
                      <a:pt x="74" y="397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9A09DAD-0D58-4A09-B2A6-5E9F132FAD90}"/>
                  </a:ext>
                </a:extLst>
              </p:cNvPr>
              <p:cNvSpPr/>
              <p:nvPr/>
            </p:nvSpPr>
            <p:spPr>
              <a:xfrm>
                <a:off x="7452000" y="2236680"/>
                <a:ext cx="56160" cy="273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7" h="760">
                    <a:moveTo>
                      <a:pt x="157" y="380"/>
                    </a:moveTo>
                    <a:cubicBezTo>
                      <a:pt x="157" y="322"/>
                      <a:pt x="149" y="229"/>
                      <a:pt x="112" y="143"/>
                    </a:cubicBezTo>
                    <a:cubicBezTo>
                      <a:pt x="72" y="49"/>
                      <a:pt x="14" y="0"/>
                      <a:pt x="7" y="0"/>
                    </a:cubicBezTo>
                    <a:cubicBezTo>
                      <a:pt x="2" y="0"/>
                      <a:pt x="0" y="2"/>
                      <a:pt x="0" y="8"/>
                    </a:cubicBezTo>
                    <a:cubicBezTo>
                      <a:pt x="0" y="11"/>
                      <a:pt x="0" y="11"/>
                      <a:pt x="14" y="26"/>
                    </a:cubicBezTo>
                    <a:cubicBezTo>
                      <a:pt x="80" y="102"/>
                      <a:pt x="118" y="223"/>
                      <a:pt x="118" y="380"/>
                    </a:cubicBezTo>
                    <a:cubicBezTo>
                      <a:pt x="118" y="512"/>
                      <a:pt x="93" y="646"/>
                      <a:pt x="9" y="741"/>
                    </a:cubicBezTo>
                    <a:cubicBezTo>
                      <a:pt x="0" y="749"/>
                      <a:pt x="0" y="752"/>
                      <a:pt x="0" y="754"/>
                    </a:cubicBezTo>
                    <a:cubicBezTo>
                      <a:pt x="0" y="758"/>
                      <a:pt x="2" y="760"/>
                      <a:pt x="7" y="760"/>
                    </a:cubicBezTo>
                    <a:cubicBezTo>
                      <a:pt x="14" y="760"/>
                      <a:pt x="74" y="709"/>
                      <a:pt x="114" y="614"/>
                    </a:cubicBezTo>
                    <a:cubicBezTo>
                      <a:pt x="147" y="529"/>
                      <a:pt x="157" y="445"/>
                      <a:pt x="157" y="38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50" name="Group 49" descr="28§display§\color{blue} A(t)§svg§600§FALSE§" title="TexMaths">
              <a:extLst>
                <a:ext uri="{FF2B5EF4-FFF2-40B4-BE49-F238E27FC236}">
                  <a16:creationId xmlns:a16="http://schemas.microsoft.com/office/drawing/2014/main" id="{63B765AC-65C8-459D-839C-BEB24971384C}"/>
                </a:ext>
              </a:extLst>
            </p:cNvPr>
            <p:cNvGrpSpPr/>
            <p:nvPr/>
          </p:nvGrpSpPr>
          <p:grpSpPr>
            <a:xfrm>
              <a:off x="10591507" y="1184741"/>
              <a:ext cx="451079" cy="273240"/>
              <a:chOff x="6590880" y="1398960"/>
              <a:chExt cx="451079" cy="273240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253A016-A6A2-4460-A0B3-1294EEECD4D9}"/>
                  </a:ext>
                </a:extLst>
              </p:cNvPr>
              <p:cNvSpPr/>
              <p:nvPr/>
            </p:nvSpPr>
            <p:spPr>
              <a:xfrm>
                <a:off x="6590880" y="1399680"/>
                <a:ext cx="451079" cy="272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4" h="758">
                    <a:moveTo>
                      <a:pt x="627" y="758"/>
                    </a:moveTo>
                    <a:lnTo>
                      <a:pt x="0" y="758"/>
                    </a:lnTo>
                    <a:lnTo>
                      <a:pt x="0" y="0"/>
                    </a:lnTo>
                    <a:lnTo>
                      <a:pt x="1254" y="0"/>
                    </a:lnTo>
                    <a:lnTo>
                      <a:pt x="1254" y="7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FE66DC0-A361-4C3A-B48F-B54EE835052B}"/>
                  </a:ext>
                </a:extLst>
              </p:cNvPr>
              <p:cNvSpPr/>
              <p:nvPr/>
            </p:nvSpPr>
            <p:spPr>
              <a:xfrm>
                <a:off x="6599160" y="1408319"/>
                <a:ext cx="16452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8" h="547">
                    <a:moveTo>
                      <a:pt x="97" y="458"/>
                    </a:moveTo>
                    <a:cubicBezTo>
                      <a:pt x="70" y="510"/>
                      <a:pt x="43" y="520"/>
                      <a:pt x="14" y="523"/>
                    </a:cubicBezTo>
                    <a:cubicBezTo>
                      <a:pt x="5" y="523"/>
                      <a:pt x="0" y="523"/>
                      <a:pt x="0" y="537"/>
                    </a:cubicBezTo>
                    <a:cubicBezTo>
                      <a:pt x="0" y="542"/>
                      <a:pt x="4" y="547"/>
                      <a:pt x="9" y="547"/>
                    </a:cubicBezTo>
                    <a:cubicBezTo>
                      <a:pt x="26" y="547"/>
                      <a:pt x="47" y="544"/>
                      <a:pt x="66" y="544"/>
                    </a:cubicBezTo>
                    <a:cubicBezTo>
                      <a:pt x="89" y="544"/>
                      <a:pt x="112" y="547"/>
                      <a:pt x="133" y="547"/>
                    </a:cubicBezTo>
                    <a:cubicBezTo>
                      <a:pt x="137" y="547"/>
                      <a:pt x="146" y="547"/>
                      <a:pt x="146" y="531"/>
                    </a:cubicBezTo>
                    <a:cubicBezTo>
                      <a:pt x="146" y="523"/>
                      <a:pt x="140" y="523"/>
                      <a:pt x="135" y="523"/>
                    </a:cubicBezTo>
                    <a:cubicBezTo>
                      <a:pt x="119" y="520"/>
                      <a:pt x="104" y="514"/>
                      <a:pt x="104" y="494"/>
                    </a:cubicBezTo>
                    <a:cubicBezTo>
                      <a:pt x="104" y="486"/>
                      <a:pt x="108" y="477"/>
                      <a:pt x="114" y="466"/>
                    </a:cubicBezTo>
                    <a:lnTo>
                      <a:pt x="163" y="369"/>
                    </a:lnTo>
                    <a:lnTo>
                      <a:pt x="331" y="369"/>
                    </a:lnTo>
                    <a:cubicBezTo>
                      <a:pt x="333" y="386"/>
                      <a:pt x="343" y="490"/>
                      <a:pt x="343" y="497"/>
                    </a:cubicBezTo>
                    <a:cubicBezTo>
                      <a:pt x="343" y="520"/>
                      <a:pt x="307" y="523"/>
                      <a:pt x="293" y="523"/>
                    </a:cubicBezTo>
                    <a:cubicBezTo>
                      <a:pt x="284" y="523"/>
                      <a:pt x="279" y="523"/>
                      <a:pt x="279" y="537"/>
                    </a:cubicBezTo>
                    <a:cubicBezTo>
                      <a:pt x="279" y="547"/>
                      <a:pt x="286" y="547"/>
                      <a:pt x="288" y="547"/>
                    </a:cubicBezTo>
                    <a:cubicBezTo>
                      <a:pt x="314" y="547"/>
                      <a:pt x="343" y="544"/>
                      <a:pt x="371" y="544"/>
                    </a:cubicBezTo>
                    <a:cubicBezTo>
                      <a:pt x="388" y="544"/>
                      <a:pt x="430" y="547"/>
                      <a:pt x="447" y="547"/>
                    </a:cubicBezTo>
                    <a:cubicBezTo>
                      <a:pt x="451" y="547"/>
                      <a:pt x="458" y="547"/>
                      <a:pt x="458" y="531"/>
                    </a:cubicBezTo>
                    <a:cubicBezTo>
                      <a:pt x="458" y="523"/>
                      <a:pt x="452" y="523"/>
                      <a:pt x="443" y="523"/>
                    </a:cubicBezTo>
                    <a:cubicBezTo>
                      <a:pt x="402" y="523"/>
                      <a:pt x="402" y="516"/>
                      <a:pt x="400" y="494"/>
                    </a:cubicBezTo>
                    <a:lnTo>
                      <a:pt x="360" y="17"/>
                    </a:lnTo>
                    <a:cubicBezTo>
                      <a:pt x="358" y="2"/>
                      <a:pt x="358" y="0"/>
                      <a:pt x="347" y="0"/>
                    </a:cubicBezTo>
                    <a:cubicBezTo>
                      <a:pt x="335" y="0"/>
                      <a:pt x="333" y="5"/>
                      <a:pt x="329" y="13"/>
                    </a:cubicBezTo>
                    <a:close/>
                    <a:moveTo>
                      <a:pt x="176" y="345"/>
                    </a:moveTo>
                    <a:lnTo>
                      <a:pt x="308" y="95"/>
                    </a:lnTo>
                    <a:lnTo>
                      <a:pt x="329" y="345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F1658F0-3B60-40FA-AE1F-67CC94B323A9}"/>
                  </a:ext>
                </a:extLst>
              </p:cNvPr>
              <p:cNvSpPr/>
              <p:nvPr/>
            </p:nvSpPr>
            <p:spPr>
              <a:xfrm>
                <a:off x="6793200" y="1398960"/>
                <a:ext cx="56160" cy="273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7" h="760">
                    <a:moveTo>
                      <a:pt x="157" y="754"/>
                    </a:moveTo>
                    <a:cubicBezTo>
                      <a:pt x="157" y="752"/>
                      <a:pt x="157" y="749"/>
                      <a:pt x="144" y="736"/>
                    </a:cubicBezTo>
                    <a:cubicBezTo>
                      <a:pt x="61" y="641"/>
                      <a:pt x="40" y="497"/>
                      <a:pt x="40" y="380"/>
                    </a:cubicBezTo>
                    <a:cubicBezTo>
                      <a:pt x="40" y="248"/>
                      <a:pt x="64" y="116"/>
                      <a:pt x="147" y="22"/>
                    </a:cubicBezTo>
                    <a:cubicBezTo>
                      <a:pt x="157" y="11"/>
                      <a:pt x="157" y="11"/>
                      <a:pt x="157" y="8"/>
                    </a:cubicBezTo>
                    <a:cubicBezTo>
                      <a:pt x="157" y="2"/>
                      <a:pt x="153" y="0"/>
                      <a:pt x="149" y="0"/>
                    </a:cubicBezTo>
                    <a:cubicBezTo>
                      <a:pt x="142" y="0"/>
                      <a:pt x="81" y="52"/>
                      <a:pt x="42" y="149"/>
                    </a:cubicBezTo>
                    <a:cubicBezTo>
                      <a:pt x="7" y="234"/>
                      <a:pt x="0" y="318"/>
                      <a:pt x="0" y="380"/>
                    </a:cubicBezTo>
                    <a:cubicBezTo>
                      <a:pt x="0" y="440"/>
                      <a:pt x="7" y="531"/>
                      <a:pt x="43" y="618"/>
                    </a:cubicBezTo>
                    <a:cubicBezTo>
                      <a:pt x="85" y="712"/>
                      <a:pt x="142" y="760"/>
                      <a:pt x="149" y="760"/>
                    </a:cubicBezTo>
                    <a:cubicBezTo>
                      <a:pt x="153" y="760"/>
                      <a:pt x="157" y="758"/>
                      <a:pt x="157" y="754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D174DA-5B1E-40BE-9BED-897DEA4FF717}"/>
                  </a:ext>
                </a:extLst>
              </p:cNvPr>
              <p:cNvSpPr/>
              <p:nvPr/>
            </p:nvSpPr>
            <p:spPr>
              <a:xfrm>
                <a:off x="6868080" y="1433160"/>
                <a:ext cx="73800" cy="174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06" h="486">
                    <a:moveTo>
                      <a:pt x="123" y="173"/>
                    </a:moveTo>
                    <a:lnTo>
                      <a:pt x="185" y="173"/>
                    </a:lnTo>
                    <a:cubicBezTo>
                      <a:pt x="199" y="173"/>
                      <a:pt x="206" y="173"/>
                      <a:pt x="206" y="157"/>
                    </a:cubicBezTo>
                    <a:cubicBezTo>
                      <a:pt x="206" y="149"/>
                      <a:pt x="199" y="149"/>
                      <a:pt x="187" y="149"/>
                    </a:cubicBezTo>
                    <a:lnTo>
                      <a:pt x="128" y="149"/>
                    </a:lnTo>
                    <a:cubicBezTo>
                      <a:pt x="153" y="41"/>
                      <a:pt x="156" y="26"/>
                      <a:pt x="156" y="22"/>
                    </a:cubicBezTo>
                    <a:cubicBezTo>
                      <a:pt x="156" y="8"/>
                      <a:pt x="147" y="0"/>
                      <a:pt x="137" y="0"/>
                    </a:cubicBezTo>
                    <a:cubicBezTo>
                      <a:pt x="135" y="0"/>
                      <a:pt x="116" y="0"/>
                      <a:pt x="110" y="28"/>
                    </a:cubicBezTo>
                    <a:lnTo>
                      <a:pt x="83" y="149"/>
                    </a:lnTo>
                    <a:lnTo>
                      <a:pt x="21" y="149"/>
                    </a:lnTo>
                    <a:cubicBezTo>
                      <a:pt x="7" y="149"/>
                      <a:pt x="0" y="149"/>
                      <a:pt x="0" y="164"/>
                    </a:cubicBezTo>
                    <a:cubicBezTo>
                      <a:pt x="0" y="173"/>
                      <a:pt x="5" y="173"/>
                      <a:pt x="19" y="173"/>
                    </a:cubicBezTo>
                    <a:lnTo>
                      <a:pt x="78" y="173"/>
                    </a:lnTo>
                    <a:cubicBezTo>
                      <a:pt x="30" y="389"/>
                      <a:pt x="26" y="402"/>
                      <a:pt x="26" y="415"/>
                    </a:cubicBezTo>
                    <a:cubicBezTo>
                      <a:pt x="26" y="456"/>
                      <a:pt x="53" y="486"/>
                      <a:pt x="89" y="486"/>
                    </a:cubicBezTo>
                    <a:cubicBezTo>
                      <a:pt x="157" y="486"/>
                      <a:pt x="195" y="374"/>
                      <a:pt x="195" y="369"/>
                    </a:cubicBezTo>
                    <a:cubicBezTo>
                      <a:pt x="195" y="361"/>
                      <a:pt x="189" y="361"/>
                      <a:pt x="187" y="361"/>
                    </a:cubicBezTo>
                    <a:cubicBezTo>
                      <a:pt x="182" y="361"/>
                      <a:pt x="180" y="363"/>
                      <a:pt x="178" y="372"/>
                    </a:cubicBezTo>
                    <a:cubicBezTo>
                      <a:pt x="147" y="451"/>
                      <a:pt x="114" y="469"/>
                      <a:pt x="91" y="469"/>
                    </a:cubicBezTo>
                    <a:cubicBezTo>
                      <a:pt x="76" y="469"/>
                      <a:pt x="70" y="460"/>
                      <a:pt x="70" y="434"/>
                    </a:cubicBezTo>
                    <a:cubicBezTo>
                      <a:pt x="70" y="415"/>
                      <a:pt x="70" y="410"/>
                      <a:pt x="74" y="397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E6AC90B-D86D-47F1-85A4-93886252B235}"/>
                  </a:ext>
                </a:extLst>
              </p:cNvPr>
              <p:cNvSpPr/>
              <p:nvPr/>
            </p:nvSpPr>
            <p:spPr>
              <a:xfrm>
                <a:off x="6962040" y="1398960"/>
                <a:ext cx="56160" cy="273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7" h="760">
                    <a:moveTo>
                      <a:pt x="157" y="380"/>
                    </a:moveTo>
                    <a:cubicBezTo>
                      <a:pt x="157" y="322"/>
                      <a:pt x="149" y="229"/>
                      <a:pt x="112" y="143"/>
                    </a:cubicBezTo>
                    <a:cubicBezTo>
                      <a:pt x="72" y="49"/>
                      <a:pt x="14" y="0"/>
                      <a:pt x="7" y="0"/>
                    </a:cubicBezTo>
                    <a:cubicBezTo>
                      <a:pt x="2" y="0"/>
                      <a:pt x="0" y="2"/>
                      <a:pt x="0" y="8"/>
                    </a:cubicBezTo>
                    <a:cubicBezTo>
                      <a:pt x="0" y="11"/>
                      <a:pt x="0" y="11"/>
                      <a:pt x="14" y="26"/>
                    </a:cubicBezTo>
                    <a:cubicBezTo>
                      <a:pt x="80" y="102"/>
                      <a:pt x="118" y="223"/>
                      <a:pt x="118" y="380"/>
                    </a:cubicBezTo>
                    <a:cubicBezTo>
                      <a:pt x="118" y="512"/>
                      <a:pt x="93" y="646"/>
                      <a:pt x="9" y="741"/>
                    </a:cubicBezTo>
                    <a:cubicBezTo>
                      <a:pt x="0" y="749"/>
                      <a:pt x="0" y="752"/>
                      <a:pt x="0" y="754"/>
                    </a:cubicBezTo>
                    <a:cubicBezTo>
                      <a:pt x="0" y="758"/>
                      <a:pt x="2" y="760"/>
                      <a:pt x="7" y="760"/>
                    </a:cubicBezTo>
                    <a:cubicBezTo>
                      <a:pt x="14" y="760"/>
                      <a:pt x="74" y="709"/>
                      <a:pt x="114" y="614"/>
                    </a:cubicBezTo>
                    <a:cubicBezTo>
                      <a:pt x="147" y="529"/>
                      <a:pt x="157" y="445"/>
                      <a:pt x="157" y="380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56" name="Arrow: Up-Down 55">
            <a:extLst>
              <a:ext uri="{FF2B5EF4-FFF2-40B4-BE49-F238E27FC236}">
                <a16:creationId xmlns:a16="http://schemas.microsoft.com/office/drawing/2014/main" id="{F0A0EECD-D73B-443E-9486-7842A131739C}"/>
              </a:ext>
            </a:extLst>
          </p:cNvPr>
          <p:cNvSpPr/>
          <p:nvPr/>
        </p:nvSpPr>
        <p:spPr>
          <a:xfrm>
            <a:off x="4175293" y="2614061"/>
            <a:ext cx="227411" cy="70229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Up-Down 56">
            <a:extLst>
              <a:ext uri="{FF2B5EF4-FFF2-40B4-BE49-F238E27FC236}">
                <a16:creationId xmlns:a16="http://schemas.microsoft.com/office/drawing/2014/main" id="{AF76BE80-C6A3-401F-82C1-D7E883E0FD82}"/>
              </a:ext>
            </a:extLst>
          </p:cNvPr>
          <p:cNvSpPr/>
          <p:nvPr/>
        </p:nvSpPr>
        <p:spPr>
          <a:xfrm>
            <a:off x="6831929" y="2614061"/>
            <a:ext cx="227411" cy="702293"/>
          </a:xfrm>
          <a:prstGeom prst="up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3EBCAF-193C-48FA-8E96-E0C4397C6A58}"/>
              </a:ext>
            </a:extLst>
          </p:cNvPr>
          <p:cNvSpPr/>
          <p:nvPr/>
        </p:nvSpPr>
        <p:spPr>
          <a:xfrm>
            <a:off x="3527054" y="3503837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Ising</a:t>
            </a:r>
            <a:r>
              <a:rPr lang="en-US" sz="2400" dirty="0"/>
              <a:t> model</a:t>
            </a:r>
          </a:p>
        </p:txBody>
      </p:sp>
      <p:pic>
        <p:nvPicPr>
          <p:cNvPr id="95" name="Picture 94" descr="\documentclass{article}&#10;\usepackage{amsmath}&#10;\pagestyle{empty}&#10;\begin{document}&#10;&#10;$\sum_{i,j} J_{ij} \sigma_i^z \sigma_j^z$&#10;&#10;&#10;\end{document}" title="IguanaTex Bitmap Display">
            <a:extLst>
              <a:ext uri="{FF2B5EF4-FFF2-40B4-BE49-F238E27FC236}">
                <a16:creationId xmlns:a16="http://schemas.microsoft.com/office/drawing/2014/main" id="{BD1641C2-0C02-4E93-B50B-6A9189CCB5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23" y="4041523"/>
            <a:ext cx="1717676" cy="380643"/>
          </a:xfrm>
          <a:prstGeom prst="rect">
            <a:avLst/>
          </a:prstGeom>
        </p:spPr>
      </p:pic>
      <p:sp>
        <p:nvSpPr>
          <p:cNvPr id="85" name="Arrow: Left-Right 84">
            <a:extLst>
              <a:ext uri="{FF2B5EF4-FFF2-40B4-BE49-F238E27FC236}">
                <a16:creationId xmlns:a16="http://schemas.microsoft.com/office/drawing/2014/main" id="{9C376EAD-4913-4E05-BF14-595F2E371BEA}"/>
              </a:ext>
            </a:extLst>
          </p:cNvPr>
          <p:cNvSpPr/>
          <p:nvPr/>
        </p:nvSpPr>
        <p:spPr>
          <a:xfrm>
            <a:off x="2324294" y="3679555"/>
            <a:ext cx="762300" cy="1290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ADC7343-CA76-42F0-8D79-4B0F54C10BC3}"/>
              </a:ext>
            </a:extLst>
          </p:cNvPr>
          <p:cNvSpPr/>
          <p:nvPr/>
        </p:nvSpPr>
        <p:spPr>
          <a:xfrm>
            <a:off x="296873" y="3513271"/>
            <a:ext cx="186561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NP-complete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Travelling salesman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Knapsack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partitioning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3 SAT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Exact cover</a:t>
            </a:r>
          </a:p>
          <a:p>
            <a:r>
              <a:rPr lang="en-US" sz="1600" dirty="0"/>
              <a:t>…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E2E79812-EF6D-426B-9EA0-A609CE62D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46" y="5622042"/>
            <a:ext cx="1427203" cy="1235958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CF4E731C-2ACC-4F50-9A2C-8E09A69F5A3F}"/>
              </a:ext>
            </a:extLst>
          </p:cNvPr>
          <p:cNvSpPr/>
          <p:nvPr/>
        </p:nvSpPr>
        <p:spPr>
          <a:xfrm>
            <a:off x="5895506" y="3513271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transverse field</a:t>
            </a:r>
          </a:p>
        </p:txBody>
      </p:sp>
      <p:pic>
        <p:nvPicPr>
          <p:cNvPr id="93" name="Picture 92" descr="\documentclass{article}&#10;\usepackage{amsmath}&#10;\pagestyle{empty}&#10;\begin{document}&#10;&#10;$\sum_{i} h \sigma_i^x $&#10;\end{document}" title="IguanaTex Bitmap Display">
            <a:extLst>
              <a:ext uri="{FF2B5EF4-FFF2-40B4-BE49-F238E27FC236}">
                <a16:creationId xmlns:a16="http://schemas.microsoft.com/office/drawing/2014/main" id="{69B597C2-8230-45AA-9068-7243084B46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88" y="4041523"/>
            <a:ext cx="983169" cy="33664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D2CE488-8867-4DD5-B3B1-16D6B486200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342765" y="4837532"/>
            <a:ext cx="3686135" cy="1071847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  <p:pic>
        <p:nvPicPr>
          <p:cNvPr id="2050" name="Picture 2" descr="D-Wave Systems Inc. | LinkedIn">
            <a:extLst>
              <a:ext uri="{FF2B5EF4-FFF2-40B4-BE49-F238E27FC236}">
                <a16:creationId xmlns:a16="http://schemas.microsoft.com/office/drawing/2014/main" id="{48B59DC7-F295-44C4-8363-4A1C6C7E0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11" b="34074"/>
          <a:stretch/>
        </p:blipFill>
        <p:spPr bwMode="auto">
          <a:xfrm>
            <a:off x="7366524" y="5713140"/>
            <a:ext cx="2772756" cy="95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D91F20-AEAC-4C16-A75A-443BD12DB9E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2" t="12194" r="71170" b="81749"/>
          <a:stretch/>
        </p:blipFill>
        <p:spPr>
          <a:xfrm>
            <a:off x="10561191" y="6277925"/>
            <a:ext cx="1542810" cy="4153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884BD39-B424-4879-9B01-A2FC6AC4EB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531" y="5779286"/>
            <a:ext cx="1473170" cy="50364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ACFD19-6EF3-4149-B36B-796559C4DF8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434" t="45976" r="40635" b="38446"/>
          <a:stretch/>
        </p:blipFill>
        <p:spPr>
          <a:xfrm>
            <a:off x="7101702" y="4523055"/>
            <a:ext cx="4556546" cy="9872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205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1363DFC-EB97-4362-A872-043E390F6734}"/>
              </a:ext>
            </a:extLst>
          </p:cNvPr>
          <p:cNvSpPr txBox="1">
            <a:spLocks/>
          </p:cNvSpPr>
          <p:nvPr/>
        </p:nvSpPr>
        <p:spPr>
          <a:xfrm>
            <a:off x="65935" y="9787"/>
            <a:ext cx="10515600" cy="82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Quantum Annealing – Bottleneck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7C012-9B8D-4571-9B5C-CC6A77CB3E9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25802" y="1362579"/>
            <a:ext cx="3657600" cy="2322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 descr="18§display§E§svg§600§FALSE§" title="TexMaths">
            <a:extLst>
              <a:ext uri="{FF2B5EF4-FFF2-40B4-BE49-F238E27FC236}">
                <a16:creationId xmlns:a16="http://schemas.microsoft.com/office/drawing/2014/main" id="{DAB04DB7-0B9C-43E4-9A97-BC50CCDD5D43}"/>
              </a:ext>
            </a:extLst>
          </p:cNvPr>
          <p:cNvGrpSpPr/>
          <p:nvPr/>
        </p:nvGrpSpPr>
        <p:grpSpPr>
          <a:xfrm>
            <a:off x="224122" y="2359059"/>
            <a:ext cx="181080" cy="155160"/>
            <a:chOff x="5104080" y="5841360"/>
            <a:chExt cx="181080" cy="15516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8E2721-1C7C-42E3-9D9C-02BC7A25097D}"/>
                </a:ext>
              </a:extLst>
            </p:cNvPr>
            <p:cNvSpPr/>
            <p:nvPr/>
          </p:nvSpPr>
          <p:spPr>
            <a:xfrm>
              <a:off x="5104080" y="5841360"/>
              <a:ext cx="1810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432">
                  <a:moveTo>
                    <a:pt x="252" y="432"/>
                  </a:moveTo>
                  <a:lnTo>
                    <a:pt x="0" y="432"/>
                  </a:lnTo>
                  <a:lnTo>
                    <a:pt x="0" y="0"/>
                  </a:lnTo>
                  <a:lnTo>
                    <a:pt x="504" y="0"/>
                  </a:lnTo>
                  <a:lnTo>
                    <a:pt x="504" y="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B062CAE-6BDC-47DA-A66C-29C5B44E3166}"/>
                </a:ext>
              </a:extLst>
            </p:cNvPr>
            <p:cNvSpPr/>
            <p:nvPr/>
          </p:nvSpPr>
          <p:spPr>
            <a:xfrm>
              <a:off x="5112360" y="5841360"/>
              <a:ext cx="16560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" h="432">
                  <a:moveTo>
                    <a:pt x="425" y="284"/>
                  </a:moveTo>
                  <a:cubicBezTo>
                    <a:pt x="427" y="281"/>
                    <a:pt x="428" y="277"/>
                    <a:pt x="428" y="275"/>
                  </a:cubicBezTo>
                  <a:cubicBezTo>
                    <a:pt x="428" y="274"/>
                    <a:pt x="428" y="268"/>
                    <a:pt x="421" y="268"/>
                  </a:cubicBezTo>
                  <a:cubicBezTo>
                    <a:pt x="416" y="268"/>
                    <a:pt x="414" y="272"/>
                    <a:pt x="412" y="275"/>
                  </a:cubicBezTo>
                  <a:cubicBezTo>
                    <a:pt x="371" y="369"/>
                    <a:pt x="347" y="412"/>
                    <a:pt x="239" y="412"/>
                  </a:cubicBezTo>
                  <a:lnTo>
                    <a:pt x="148" y="412"/>
                  </a:lnTo>
                  <a:cubicBezTo>
                    <a:pt x="139" y="412"/>
                    <a:pt x="137" y="412"/>
                    <a:pt x="133" y="412"/>
                  </a:cubicBezTo>
                  <a:cubicBezTo>
                    <a:pt x="126" y="410"/>
                    <a:pt x="124" y="410"/>
                    <a:pt x="124" y="405"/>
                  </a:cubicBezTo>
                  <a:cubicBezTo>
                    <a:pt x="124" y="403"/>
                    <a:pt x="124" y="401"/>
                    <a:pt x="128" y="391"/>
                  </a:cubicBezTo>
                  <a:lnTo>
                    <a:pt x="171" y="218"/>
                  </a:lnTo>
                  <a:lnTo>
                    <a:pt x="234" y="218"/>
                  </a:lnTo>
                  <a:cubicBezTo>
                    <a:pt x="288" y="218"/>
                    <a:pt x="288" y="230"/>
                    <a:pt x="288" y="247"/>
                  </a:cubicBezTo>
                  <a:cubicBezTo>
                    <a:pt x="288" y="250"/>
                    <a:pt x="288" y="259"/>
                    <a:pt x="283" y="277"/>
                  </a:cubicBezTo>
                  <a:cubicBezTo>
                    <a:pt x="283" y="281"/>
                    <a:pt x="281" y="283"/>
                    <a:pt x="281" y="284"/>
                  </a:cubicBezTo>
                  <a:cubicBezTo>
                    <a:pt x="281" y="288"/>
                    <a:pt x="284" y="292"/>
                    <a:pt x="290" y="292"/>
                  </a:cubicBezTo>
                  <a:cubicBezTo>
                    <a:pt x="295" y="292"/>
                    <a:pt x="297" y="288"/>
                    <a:pt x="299" y="279"/>
                  </a:cubicBezTo>
                  <a:lnTo>
                    <a:pt x="335" y="130"/>
                  </a:lnTo>
                  <a:cubicBezTo>
                    <a:pt x="335" y="126"/>
                    <a:pt x="333" y="122"/>
                    <a:pt x="328" y="122"/>
                  </a:cubicBezTo>
                  <a:cubicBezTo>
                    <a:pt x="322" y="122"/>
                    <a:pt x="320" y="128"/>
                    <a:pt x="319" y="135"/>
                  </a:cubicBezTo>
                  <a:cubicBezTo>
                    <a:pt x="306" y="184"/>
                    <a:pt x="293" y="198"/>
                    <a:pt x="236" y="198"/>
                  </a:cubicBezTo>
                  <a:lnTo>
                    <a:pt x="176" y="198"/>
                  </a:lnTo>
                  <a:lnTo>
                    <a:pt x="214" y="45"/>
                  </a:lnTo>
                  <a:cubicBezTo>
                    <a:pt x="220" y="22"/>
                    <a:pt x="220" y="20"/>
                    <a:pt x="248" y="20"/>
                  </a:cubicBezTo>
                  <a:lnTo>
                    <a:pt x="338" y="20"/>
                  </a:lnTo>
                  <a:cubicBezTo>
                    <a:pt x="416" y="20"/>
                    <a:pt x="434" y="38"/>
                    <a:pt x="434" y="90"/>
                  </a:cubicBezTo>
                  <a:cubicBezTo>
                    <a:pt x="434" y="106"/>
                    <a:pt x="434" y="106"/>
                    <a:pt x="432" y="124"/>
                  </a:cubicBezTo>
                  <a:cubicBezTo>
                    <a:pt x="432" y="128"/>
                    <a:pt x="432" y="131"/>
                    <a:pt x="432" y="135"/>
                  </a:cubicBezTo>
                  <a:cubicBezTo>
                    <a:pt x="432" y="139"/>
                    <a:pt x="434" y="142"/>
                    <a:pt x="439" y="142"/>
                  </a:cubicBezTo>
                  <a:cubicBezTo>
                    <a:pt x="446" y="142"/>
                    <a:pt x="446" y="139"/>
                    <a:pt x="448" y="128"/>
                  </a:cubicBezTo>
                  <a:lnTo>
                    <a:pt x="461" y="18"/>
                  </a:lnTo>
                  <a:cubicBezTo>
                    <a:pt x="463" y="0"/>
                    <a:pt x="459" y="0"/>
                    <a:pt x="443" y="0"/>
                  </a:cubicBezTo>
                  <a:lnTo>
                    <a:pt x="122" y="0"/>
                  </a:lnTo>
                  <a:cubicBezTo>
                    <a:pt x="110" y="0"/>
                    <a:pt x="104" y="0"/>
                    <a:pt x="104" y="13"/>
                  </a:cubicBezTo>
                  <a:cubicBezTo>
                    <a:pt x="104" y="20"/>
                    <a:pt x="110" y="20"/>
                    <a:pt x="121" y="20"/>
                  </a:cubicBezTo>
                  <a:cubicBezTo>
                    <a:pt x="144" y="20"/>
                    <a:pt x="162" y="20"/>
                    <a:pt x="162" y="31"/>
                  </a:cubicBezTo>
                  <a:cubicBezTo>
                    <a:pt x="162" y="34"/>
                    <a:pt x="162" y="34"/>
                    <a:pt x="160" y="47"/>
                  </a:cubicBezTo>
                  <a:lnTo>
                    <a:pt x="76" y="382"/>
                  </a:lnTo>
                  <a:cubicBezTo>
                    <a:pt x="68" y="407"/>
                    <a:pt x="68" y="412"/>
                    <a:pt x="18" y="412"/>
                  </a:cubicBezTo>
                  <a:cubicBezTo>
                    <a:pt x="7" y="412"/>
                    <a:pt x="0" y="412"/>
                    <a:pt x="0" y="425"/>
                  </a:cubicBezTo>
                  <a:cubicBezTo>
                    <a:pt x="0" y="432"/>
                    <a:pt x="5" y="432"/>
                    <a:pt x="18" y="432"/>
                  </a:cubicBezTo>
                  <a:lnTo>
                    <a:pt x="347" y="432"/>
                  </a:lnTo>
                  <a:cubicBezTo>
                    <a:pt x="362" y="432"/>
                    <a:pt x="362" y="432"/>
                    <a:pt x="367" y="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2" name="Group 11" descr="18§display§t§svg§600§FALSE§" title="TexMaths">
            <a:extLst>
              <a:ext uri="{FF2B5EF4-FFF2-40B4-BE49-F238E27FC236}">
                <a16:creationId xmlns:a16="http://schemas.microsoft.com/office/drawing/2014/main" id="{61469B0B-19EA-478C-8D64-D9AAC7A1A61B}"/>
              </a:ext>
            </a:extLst>
          </p:cNvPr>
          <p:cNvGrpSpPr/>
          <p:nvPr/>
        </p:nvGrpSpPr>
        <p:grpSpPr>
          <a:xfrm>
            <a:off x="2412017" y="3839739"/>
            <a:ext cx="82080" cy="145440"/>
            <a:chOff x="7277760" y="7322040"/>
            <a:chExt cx="82080" cy="14544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8DD6586-8AD8-4980-A950-223062F13ED3}"/>
                </a:ext>
              </a:extLst>
            </p:cNvPr>
            <p:cNvSpPr/>
            <p:nvPr/>
          </p:nvSpPr>
          <p:spPr>
            <a:xfrm>
              <a:off x="7277760" y="7325280"/>
              <a:ext cx="82080" cy="139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389">
                  <a:moveTo>
                    <a:pt x="115" y="389"/>
                  </a:moveTo>
                  <a:lnTo>
                    <a:pt x="0" y="389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3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F163C09-4334-493B-9010-DE2EA4C49089}"/>
                </a:ext>
              </a:extLst>
            </p:cNvPr>
            <p:cNvSpPr/>
            <p:nvPr/>
          </p:nvSpPr>
          <p:spPr>
            <a:xfrm>
              <a:off x="7282800" y="7322040"/>
              <a:ext cx="70560" cy="14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405">
                  <a:moveTo>
                    <a:pt x="117" y="144"/>
                  </a:moveTo>
                  <a:lnTo>
                    <a:pt x="177" y="144"/>
                  </a:lnTo>
                  <a:cubicBezTo>
                    <a:pt x="189" y="144"/>
                    <a:pt x="197" y="144"/>
                    <a:pt x="197" y="131"/>
                  </a:cubicBezTo>
                  <a:cubicBezTo>
                    <a:pt x="197" y="124"/>
                    <a:pt x="189" y="124"/>
                    <a:pt x="179" y="124"/>
                  </a:cubicBezTo>
                  <a:lnTo>
                    <a:pt x="123" y="124"/>
                  </a:lnTo>
                  <a:cubicBezTo>
                    <a:pt x="146" y="34"/>
                    <a:pt x="148" y="22"/>
                    <a:pt x="148" y="18"/>
                  </a:cubicBezTo>
                  <a:cubicBezTo>
                    <a:pt x="148" y="7"/>
                    <a:pt x="141" y="0"/>
                    <a:pt x="130" y="0"/>
                  </a:cubicBezTo>
                  <a:cubicBezTo>
                    <a:pt x="128" y="0"/>
                    <a:pt x="110" y="0"/>
                    <a:pt x="105" y="23"/>
                  </a:cubicBezTo>
                  <a:lnTo>
                    <a:pt x="79" y="124"/>
                  </a:lnTo>
                  <a:lnTo>
                    <a:pt x="20" y="124"/>
                  </a:lnTo>
                  <a:cubicBezTo>
                    <a:pt x="7" y="124"/>
                    <a:pt x="0" y="124"/>
                    <a:pt x="0" y="137"/>
                  </a:cubicBezTo>
                  <a:cubicBezTo>
                    <a:pt x="0" y="144"/>
                    <a:pt x="5" y="144"/>
                    <a:pt x="18" y="144"/>
                  </a:cubicBezTo>
                  <a:lnTo>
                    <a:pt x="74" y="144"/>
                  </a:lnTo>
                  <a:cubicBezTo>
                    <a:pt x="29" y="324"/>
                    <a:pt x="25" y="335"/>
                    <a:pt x="25" y="346"/>
                  </a:cubicBezTo>
                  <a:cubicBezTo>
                    <a:pt x="25" y="380"/>
                    <a:pt x="50" y="405"/>
                    <a:pt x="85" y="405"/>
                  </a:cubicBezTo>
                  <a:cubicBezTo>
                    <a:pt x="150" y="405"/>
                    <a:pt x="186" y="311"/>
                    <a:pt x="186" y="308"/>
                  </a:cubicBezTo>
                  <a:cubicBezTo>
                    <a:pt x="186" y="301"/>
                    <a:pt x="180" y="301"/>
                    <a:pt x="179" y="301"/>
                  </a:cubicBezTo>
                  <a:cubicBezTo>
                    <a:pt x="173" y="301"/>
                    <a:pt x="171" y="302"/>
                    <a:pt x="169" y="310"/>
                  </a:cubicBezTo>
                  <a:cubicBezTo>
                    <a:pt x="141" y="376"/>
                    <a:pt x="108" y="391"/>
                    <a:pt x="87" y="391"/>
                  </a:cubicBezTo>
                  <a:cubicBezTo>
                    <a:pt x="72" y="391"/>
                    <a:pt x="67" y="383"/>
                    <a:pt x="67" y="362"/>
                  </a:cubicBezTo>
                  <a:cubicBezTo>
                    <a:pt x="67" y="346"/>
                    <a:pt x="67" y="342"/>
                    <a:pt x="70" y="3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E62570FE-6BF3-4992-A85B-1F57323C07B5}"/>
              </a:ext>
            </a:extLst>
          </p:cNvPr>
          <p:cNvSpPr/>
          <p:nvPr/>
        </p:nvSpPr>
        <p:spPr>
          <a:xfrm>
            <a:off x="2450119" y="2295725"/>
            <a:ext cx="4074" cy="286389"/>
          </a:xfrm>
          <a:prstGeom prst="line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pPr>
            <a:endParaRPr lang="en-US" sz="12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grpSp>
        <p:nvGrpSpPr>
          <p:cNvPr id="16" name="Group 15" descr="18§display§\Delta§svg§600§FALSE§" title="TexMaths">
            <a:extLst>
              <a:ext uri="{FF2B5EF4-FFF2-40B4-BE49-F238E27FC236}">
                <a16:creationId xmlns:a16="http://schemas.microsoft.com/office/drawing/2014/main" id="{932CF038-CFA9-4C76-920B-842AE03BDCC1}"/>
              </a:ext>
            </a:extLst>
          </p:cNvPr>
          <p:cNvGrpSpPr/>
          <p:nvPr/>
        </p:nvGrpSpPr>
        <p:grpSpPr>
          <a:xfrm>
            <a:off x="2087601" y="2373279"/>
            <a:ext cx="189360" cy="163440"/>
            <a:chOff x="8304120" y="5837400"/>
            <a:chExt cx="189360" cy="16344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0AAD56C-F116-4B48-95AD-9A062EB999A9}"/>
                </a:ext>
              </a:extLst>
            </p:cNvPr>
            <p:cNvSpPr/>
            <p:nvPr/>
          </p:nvSpPr>
          <p:spPr>
            <a:xfrm>
              <a:off x="8304120" y="5845320"/>
              <a:ext cx="1893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7" h="432">
                  <a:moveTo>
                    <a:pt x="263" y="432"/>
                  </a:moveTo>
                  <a:lnTo>
                    <a:pt x="0" y="432"/>
                  </a:lnTo>
                  <a:lnTo>
                    <a:pt x="0" y="0"/>
                  </a:lnTo>
                  <a:lnTo>
                    <a:pt x="527" y="0"/>
                  </a:lnTo>
                  <a:lnTo>
                    <a:pt x="527" y="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C84474-B89F-4ACF-B99A-1BA15663FBAE}"/>
                </a:ext>
              </a:extLst>
            </p:cNvPr>
            <p:cNvSpPr/>
            <p:nvPr/>
          </p:nvSpPr>
          <p:spPr>
            <a:xfrm>
              <a:off x="8315280" y="5837400"/>
              <a:ext cx="168120" cy="16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8" h="455">
                  <a:moveTo>
                    <a:pt x="250" y="11"/>
                  </a:moveTo>
                  <a:cubicBezTo>
                    <a:pt x="246" y="4"/>
                    <a:pt x="245" y="0"/>
                    <a:pt x="234" y="0"/>
                  </a:cubicBezTo>
                  <a:cubicBezTo>
                    <a:pt x="223" y="0"/>
                    <a:pt x="221" y="4"/>
                    <a:pt x="218" y="11"/>
                  </a:cubicBezTo>
                  <a:lnTo>
                    <a:pt x="4" y="442"/>
                  </a:lnTo>
                  <a:cubicBezTo>
                    <a:pt x="0" y="448"/>
                    <a:pt x="0" y="448"/>
                    <a:pt x="0" y="450"/>
                  </a:cubicBezTo>
                  <a:cubicBezTo>
                    <a:pt x="0" y="455"/>
                    <a:pt x="4" y="455"/>
                    <a:pt x="14" y="455"/>
                  </a:cubicBezTo>
                  <a:lnTo>
                    <a:pt x="455" y="455"/>
                  </a:lnTo>
                  <a:cubicBezTo>
                    <a:pt x="464" y="455"/>
                    <a:pt x="468" y="455"/>
                    <a:pt x="468" y="450"/>
                  </a:cubicBezTo>
                  <a:cubicBezTo>
                    <a:pt x="468" y="448"/>
                    <a:pt x="468" y="448"/>
                    <a:pt x="466" y="442"/>
                  </a:cubicBezTo>
                  <a:close/>
                  <a:moveTo>
                    <a:pt x="214" y="63"/>
                  </a:moveTo>
                  <a:lnTo>
                    <a:pt x="385" y="406"/>
                  </a:lnTo>
                  <a:lnTo>
                    <a:pt x="43" y="4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0ACEA033-4A45-4BA2-9412-CD1555C62853}"/>
              </a:ext>
            </a:extLst>
          </p:cNvPr>
          <p:cNvSpPr/>
          <p:nvPr/>
        </p:nvSpPr>
        <p:spPr>
          <a:xfrm>
            <a:off x="794722" y="1493619"/>
            <a:ext cx="3291840" cy="1864800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</a:custDash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2E4D9D23-6A58-4690-A420-49CAA67D35BA}"/>
              </a:ext>
            </a:extLst>
          </p:cNvPr>
          <p:cNvSpPr/>
          <p:nvPr/>
        </p:nvSpPr>
        <p:spPr>
          <a:xfrm flipH="1">
            <a:off x="666922" y="1573539"/>
            <a:ext cx="3291840" cy="1900800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</a:custDash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D57F3-B8F9-4B2C-973D-62D71AC7862F}"/>
              </a:ext>
            </a:extLst>
          </p:cNvPr>
          <p:cNvSpPr/>
          <p:nvPr/>
        </p:nvSpPr>
        <p:spPr>
          <a:xfrm>
            <a:off x="224122" y="899661"/>
            <a:ext cx="238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Landau-Zener problem:</a:t>
            </a:r>
            <a:endParaRPr lang="en-GB" dirty="0"/>
          </a:p>
        </p:txBody>
      </p:sp>
      <p:grpSp>
        <p:nvGrpSpPr>
          <p:cNvPr id="22" name="Group 21" descr="18§display§T \sim \frac{1}{\Delta^2}§svg§600§FALSE§" title="TexMaths">
            <a:extLst>
              <a:ext uri="{FF2B5EF4-FFF2-40B4-BE49-F238E27FC236}">
                <a16:creationId xmlns:a16="http://schemas.microsoft.com/office/drawing/2014/main" id="{1E6956FC-7F04-41F2-8974-50DEEA248A47}"/>
              </a:ext>
            </a:extLst>
          </p:cNvPr>
          <p:cNvGrpSpPr/>
          <p:nvPr/>
        </p:nvGrpSpPr>
        <p:grpSpPr>
          <a:xfrm>
            <a:off x="2835587" y="899661"/>
            <a:ext cx="786961" cy="462240"/>
            <a:chOff x="1371599" y="6712560"/>
            <a:chExt cx="786961" cy="46224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77DB03-9F77-4C72-8957-54540CD24CA9}"/>
                </a:ext>
              </a:extLst>
            </p:cNvPr>
            <p:cNvSpPr/>
            <p:nvPr/>
          </p:nvSpPr>
          <p:spPr>
            <a:xfrm>
              <a:off x="1371599" y="6717600"/>
              <a:ext cx="786960" cy="45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7" h="1271">
                  <a:moveTo>
                    <a:pt x="1093" y="1271"/>
                  </a:moveTo>
                  <a:lnTo>
                    <a:pt x="0" y="1271"/>
                  </a:lnTo>
                  <a:lnTo>
                    <a:pt x="0" y="0"/>
                  </a:lnTo>
                  <a:lnTo>
                    <a:pt x="2187" y="0"/>
                  </a:lnTo>
                  <a:lnTo>
                    <a:pt x="2187" y="1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F4F5D0A-F3FD-4F6B-9682-574FA4BA4127}"/>
                </a:ext>
              </a:extLst>
            </p:cNvPr>
            <p:cNvSpPr/>
            <p:nvPr/>
          </p:nvSpPr>
          <p:spPr>
            <a:xfrm>
              <a:off x="1376640" y="6863399"/>
              <a:ext cx="155160" cy="15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430">
                  <a:moveTo>
                    <a:pt x="256" y="45"/>
                  </a:moveTo>
                  <a:cubicBezTo>
                    <a:pt x="261" y="27"/>
                    <a:pt x="263" y="23"/>
                    <a:pt x="270" y="22"/>
                  </a:cubicBezTo>
                  <a:cubicBezTo>
                    <a:pt x="277" y="20"/>
                    <a:pt x="297" y="20"/>
                    <a:pt x="311" y="20"/>
                  </a:cubicBezTo>
                  <a:cubicBezTo>
                    <a:pt x="374" y="20"/>
                    <a:pt x="403" y="22"/>
                    <a:pt x="403" y="72"/>
                  </a:cubicBezTo>
                  <a:cubicBezTo>
                    <a:pt x="403" y="81"/>
                    <a:pt x="401" y="106"/>
                    <a:pt x="398" y="122"/>
                  </a:cubicBezTo>
                  <a:cubicBezTo>
                    <a:pt x="398" y="126"/>
                    <a:pt x="396" y="133"/>
                    <a:pt x="396" y="135"/>
                  </a:cubicBezTo>
                  <a:cubicBezTo>
                    <a:pt x="396" y="139"/>
                    <a:pt x="398" y="142"/>
                    <a:pt x="403" y="142"/>
                  </a:cubicBezTo>
                  <a:cubicBezTo>
                    <a:pt x="410" y="142"/>
                    <a:pt x="412" y="139"/>
                    <a:pt x="414" y="128"/>
                  </a:cubicBezTo>
                  <a:lnTo>
                    <a:pt x="430" y="18"/>
                  </a:lnTo>
                  <a:cubicBezTo>
                    <a:pt x="432" y="14"/>
                    <a:pt x="432" y="9"/>
                    <a:pt x="432" y="7"/>
                  </a:cubicBezTo>
                  <a:cubicBezTo>
                    <a:pt x="432" y="0"/>
                    <a:pt x="425" y="0"/>
                    <a:pt x="414" y="0"/>
                  </a:cubicBezTo>
                  <a:lnTo>
                    <a:pt x="63" y="0"/>
                  </a:lnTo>
                  <a:cubicBezTo>
                    <a:pt x="47" y="0"/>
                    <a:pt x="47" y="0"/>
                    <a:pt x="41" y="13"/>
                  </a:cubicBezTo>
                  <a:lnTo>
                    <a:pt x="4" y="124"/>
                  </a:lnTo>
                  <a:cubicBezTo>
                    <a:pt x="4" y="126"/>
                    <a:pt x="0" y="135"/>
                    <a:pt x="0" y="137"/>
                  </a:cubicBezTo>
                  <a:cubicBezTo>
                    <a:pt x="0" y="140"/>
                    <a:pt x="4" y="142"/>
                    <a:pt x="7" y="142"/>
                  </a:cubicBezTo>
                  <a:cubicBezTo>
                    <a:pt x="14" y="142"/>
                    <a:pt x="14" y="140"/>
                    <a:pt x="18" y="130"/>
                  </a:cubicBezTo>
                  <a:cubicBezTo>
                    <a:pt x="52" y="31"/>
                    <a:pt x="68" y="20"/>
                    <a:pt x="164" y="20"/>
                  </a:cubicBezTo>
                  <a:lnTo>
                    <a:pt x="187" y="20"/>
                  </a:lnTo>
                  <a:cubicBezTo>
                    <a:pt x="205" y="20"/>
                    <a:pt x="205" y="22"/>
                    <a:pt x="205" y="27"/>
                  </a:cubicBezTo>
                  <a:cubicBezTo>
                    <a:pt x="205" y="31"/>
                    <a:pt x="203" y="40"/>
                    <a:pt x="203" y="41"/>
                  </a:cubicBezTo>
                  <a:lnTo>
                    <a:pt x="119" y="380"/>
                  </a:lnTo>
                  <a:cubicBezTo>
                    <a:pt x="112" y="403"/>
                    <a:pt x="110" y="410"/>
                    <a:pt x="43" y="410"/>
                  </a:cubicBezTo>
                  <a:cubicBezTo>
                    <a:pt x="20" y="410"/>
                    <a:pt x="16" y="410"/>
                    <a:pt x="16" y="423"/>
                  </a:cubicBezTo>
                  <a:cubicBezTo>
                    <a:pt x="16" y="430"/>
                    <a:pt x="23" y="430"/>
                    <a:pt x="27" y="430"/>
                  </a:cubicBezTo>
                  <a:cubicBezTo>
                    <a:pt x="43" y="430"/>
                    <a:pt x="61" y="428"/>
                    <a:pt x="79" y="428"/>
                  </a:cubicBezTo>
                  <a:cubicBezTo>
                    <a:pt x="97" y="428"/>
                    <a:pt x="115" y="428"/>
                    <a:pt x="133" y="428"/>
                  </a:cubicBezTo>
                  <a:cubicBezTo>
                    <a:pt x="151" y="428"/>
                    <a:pt x="169" y="428"/>
                    <a:pt x="185" y="428"/>
                  </a:cubicBezTo>
                  <a:cubicBezTo>
                    <a:pt x="203" y="428"/>
                    <a:pt x="223" y="430"/>
                    <a:pt x="241" y="430"/>
                  </a:cubicBezTo>
                  <a:cubicBezTo>
                    <a:pt x="247" y="430"/>
                    <a:pt x="256" y="430"/>
                    <a:pt x="256" y="418"/>
                  </a:cubicBezTo>
                  <a:cubicBezTo>
                    <a:pt x="256" y="410"/>
                    <a:pt x="250" y="410"/>
                    <a:pt x="234" y="410"/>
                  </a:cubicBezTo>
                  <a:cubicBezTo>
                    <a:pt x="218" y="410"/>
                    <a:pt x="209" y="410"/>
                    <a:pt x="193" y="409"/>
                  </a:cubicBezTo>
                  <a:cubicBezTo>
                    <a:pt x="175" y="407"/>
                    <a:pt x="169" y="405"/>
                    <a:pt x="169" y="396"/>
                  </a:cubicBezTo>
                  <a:cubicBezTo>
                    <a:pt x="169" y="394"/>
                    <a:pt x="169" y="391"/>
                    <a:pt x="171" y="3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A2698DA-9731-4C4B-AE0D-23A74976A9B3}"/>
                </a:ext>
              </a:extLst>
            </p:cNvPr>
            <p:cNvSpPr/>
            <p:nvPr/>
          </p:nvSpPr>
          <p:spPr>
            <a:xfrm>
              <a:off x="1611360" y="6934319"/>
              <a:ext cx="151920" cy="5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149">
                  <a:moveTo>
                    <a:pt x="423" y="22"/>
                  </a:moveTo>
                  <a:cubicBezTo>
                    <a:pt x="423" y="7"/>
                    <a:pt x="419" y="0"/>
                    <a:pt x="414" y="0"/>
                  </a:cubicBezTo>
                  <a:cubicBezTo>
                    <a:pt x="412" y="0"/>
                    <a:pt x="407" y="5"/>
                    <a:pt x="407" y="18"/>
                  </a:cubicBezTo>
                  <a:cubicBezTo>
                    <a:pt x="403" y="79"/>
                    <a:pt x="362" y="113"/>
                    <a:pt x="317" y="113"/>
                  </a:cubicBezTo>
                  <a:cubicBezTo>
                    <a:pt x="277" y="113"/>
                    <a:pt x="247" y="86"/>
                    <a:pt x="216" y="59"/>
                  </a:cubicBezTo>
                  <a:cubicBezTo>
                    <a:pt x="184" y="29"/>
                    <a:pt x="149" y="0"/>
                    <a:pt x="106" y="0"/>
                  </a:cubicBezTo>
                  <a:cubicBezTo>
                    <a:pt x="38" y="0"/>
                    <a:pt x="0" y="70"/>
                    <a:pt x="0" y="130"/>
                  </a:cubicBezTo>
                  <a:cubicBezTo>
                    <a:pt x="0" y="149"/>
                    <a:pt x="9" y="149"/>
                    <a:pt x="9" y="149"/>
                  </a:cubicBezTo>
                  <a:cubicBezTo>
                    <a:pt x="16" y="149"/>
                    <a:pt x="18" y="137"/>
                    <a:pt x="18" y="135"/>
                  </a:cubicBezTo>
                  <a:cubicBezTo>
                    <a:pt x="20" y="65"/>
                    <a:pt x="68" y="36"/>
                    <a:pt x="106" y="36"/>
                  </a:cubicBezTo>
                  <a:cubicBezTo>
                    <a:pt x="148" y="36"/>
                    <a:pt x="176" y="63"/>
                    <a:pt x="209" y="92"/>
                  </a:cubicBezTo>
                  <a:cubicBezTo>
                    <a:pt x="241" y="121"/>
                    <a:pt x="274" y="149"/>
                    <a:pt x="317" y="149"/>
                  </a:cubicBezTo>
                  <a:cubicBezTo>
                    <a:pt x="387" y="149"/>
                    <a:pt x="423" y="79"/>
                    <a:pt x="42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9C63FEF-FF2B-43ED-A92C-58225CD0738D}"/>
                </a:ext>
              </a:extLst>
            </p:cNvPr>
            <p:cNvSpPr/>
            <p:nvPr/>
          </p:nvSpPr>
          <p:spPr>
            <a:xfrm>
              <a:off x="1975680" y="6712560"/>
              <a:ext cx="7560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" h="423">
                  <a:moveTo>
                    <a:pt x="131" y="16"/>
                  </a:moveTo>
                  <a:cubicBezTo>
                    <a:pt x="131" y="2"/>
                    <a:pt x="131" y="0"/>
                    <a:pt x="117" y="0"/>
                  </a:cubicBezTo>
                  <a:cubicBezTo>
                    <a:pt x="77" y="41"/>
                    <a:pt x="20" y="41"/>
                    <a:pt x="0" y="41"/>
                  </a:cubicBezTo>
                  <a:lnTo>
                    <a:pt x="0" y="61"/>
                  </a:lnTo>
                  <a:cubicBezTo>
                    <a:pt x="13" y="61"/>
                    <a:pt x="50" y="61"/>
                    <a:pt x="83" y="43"/>
                  </a:cubicBezTo>
                  <a:lnTo>
                    <a:pt x="83" y="373"/>
                  </a:lnTo>
                  <a:cubicBezTo>
                    <a:pt x="83" y="396"/>
                    <a:pt x="81" y="403"/>
                    <a:pt x="23" y="403"/>
                  </a:cubicBezTo>
                  <a:lnTo>
                    <a:pt x="4" y="403"/>
                  </a:lnTo>
                  <a:lnTo>
                    <a:pt x="4" y="423"/>
                  </a:lnTo>
                  <a:cubicBezTo>
                    <a:pt x="27" y="421"/>
                    <a:pt x="81" y="421"/>
                    <a:pt x="108" y="421"/>
                  </a:cubicBezTo>
                  <a:cubicBezTo>
                    <a:pt x="133" y="421"/>
                    <a:pt x="189" y="421"/>
                    <a:pt x="211" y="423"/>
                  </a:cubicBezTo>
                  <a:lnTo>
                    <a:pt x="211" y="403"/>
                  </a:lnTo>
                  <a:lnTo>
                    <a:pt x="191" y="403"/>
                  </a:lnTo>
                  <a:cubicBezTo>
                    <a:pt x="133" y="403"/>
                    <a:pt x="131" y="396"/>
                    <a:pt x="131" y="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74274C-A321-4391-9AC3-20A4961A494C}"/>
                </a:ext>
              </a:extLst>
            </p:cNvPr>
            <p:cNvSpPr/>
            <p:nvPr/>
          </p:nvSpPr>
          <p:spPr>
            <a:xfrm>
              <a:off x="1865880" y="6956640"/>
              <a:ext cx="292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27">
                  <a:moveTo>
                    <a:pt x="407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814" y="0"/>
                  </a:lnTo>
                  <a:lnTo>
                    <a:pt x="81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C88589-43C3-41C2-9AA4-BA849A4C8EDD}"/>
                </a:ext>
              </a:extLst>
            </p:cNvPr>
            <p:cNvSpPr/>
            <p:nvPr/>
          </p:nvSpPr>
          <p:spPr>
            <a:xfrm>
              <a:off x="1877039" y="7011360"/>
              <a:ext cx="168120" cy="16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8" h="455">
                  <a:moveTo>
                    <a:pt x="250" y="11"/>
                  </a:moveTo>
                  <a:cubicBezTo>
                    <a:pt x="247" y="4"/>
                    <a:pt x="245" y="0"/>
                    <a:pt x="234" y="0"/>
                  </a:cubicBezTo>
                  <a:cubicBezTo>
                    <a:pt x="223" y="0"/>
                    <a:pt x="221" y="4"/>
                    <a:pt x="218" y="11"/>
                  </a:cubicBezTo>
                  <a:lnTo>
                    <a:pt x="4" y="443"/>
                  </a:lnTo>
                  <a:cubicBezTo>
                    <a:pt x="0" y="448"/>
                    <a:pt x="0" y="448"/>
                    <a:pt x="0" y="450"/>
                  </a:cubicBezTo>
                  <a:cubicBezTo>
                    <a:pt x="0" y="455"/>
                    <a:pt x="4" y="455"/>
                    <a:pt x="14" y="455"/>
                  </a:cubicBezTo>
                  <a:lnTo>
                    <a:pt x="455" y="455"/>
                  </a:lnTo>
                  <a:cubicBezTo>
                    <a:pt x="464" y="455"/>
                    <a:pt x="468" y="455"/>
                    <a:pt x="468" y="450"/>
                  </a:cubicBezTo>
                  <a:cubicBezTo>
                    <a:pt x="468" y="448"/>
                    <a:pt x="468" y="448"/>
                    <a:pt x="466" y="443"/>
                  </a:cubicBezTo>
                  <a:close/>
                  <a:moveTo>
                    <a:pt x="214" y="63"/>
                  </a:moveTo>
                  <a:lnTo>
                    <a:pt x="385" y="407"/>
                  </a:lnTo>
                  <a:lnTo>
                    <a:pt x="43" y="4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6F53B2-3154-406C-9644-FB616ADEBA51}"/>
                </a:ext>
              </a:extLst>
            </p:cNvPr>
            <p:cNvSpPr/>
            <p:nvPr/>
          </p:nvSpPr>
          <p:spPr>
            <a:xfrm>
              <a:off x="2064960" y="7002719"/>
              <a:ext cx="70920" cy="10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295">
                  <a:moveTo>
                    <a:pt x="198" y="214"/>
                  </a:moveTo>
                  <a:lnTo>
                    <a:pt x="182" y="214"/>
                  </a:lnTo>
                  <a:cubicBezTo>
                    <a:pt x="182" y="225"/>
                    <a:pt x="176" y="250"/>
                    <a:pt x="171" y="256"/>
                  </a:cubicBezTo>
                  <a:cubicBezTo>
                    <a:pt x="167" y="257"/>
                    <a:pt x="133" y="257"/>
                    <a:pt x="126" y="257"/>
                  </a:cubicBezTo>
                  <a:lnTo>
                    <a:pt x="45" y="257"/>
                  </a:lnTo>
                  <a:cubicBezTo>
                    <a:pt x="92" y="216"/>
                    <a:pt x="106" y="203"/>
                    <a:pt x="133" y="184"/>
                  </a:cubicBezTo>
                  <a:cubicBezTo>
                    <a:pt x="167" y="157"/>
                    <a:pt x="198" y="130"/>
                    <a:pt x="198" y="86"/>
                  </a:cubicBezTo>
                  <a:cubicBezTo>
                    <a:pt x="198" y="32"/>
                    <a:pt x="149" y="0"/>
                    <a:pt x="94" y="0"/>
                  </a:cubicBezTo>
                  <a:cubicBezTo>
                    <a:pt x="38" y="0"/>
                    <a:pt x="0" y="40"/>
                    <a:pt x="0" y="79"/>
                  </a:cubicBezTo>
                  <a:cubicBezTo>
                    <a:pt x="0" y="103"/>
                    <a:pt x="20" y="104"/>
                    <a:pt x="23" y="104"/>
                  </a:cubicBezTo>
                  <a:cubicBezTo>
                    <a:pt x="34" y="104"/>
                    <a:pt x="47" y="97"/>
                    <a:pt x="47" y="81"/>
                  </a:cubicBezTo>
                  <a:cubicBezTo>
                    <a:pt x="47" y="74"/>
                    <a:pt x="45" y="58"/>
                    <a:pt x="22" y="58"/>
                  </a:cubicBezTo>
                  <a:cubicBezTo>
                    <a:pt x="34" y="25"/>
                    <a:pt x="65" y="16"/>
                    <a:pt x="86" y="16"/>
                  </a:cubicBezTo>
                  <a:cubicBezTo>
                    <a:pt x="131" y="16"/>
                    <a:pt x="155" y="50"/>
                    <a:pt x="155" y="86"/>
                  </a:cubicBezTo>
                  <a:cubicBezTo>
                    <a:pt x="155" y="126"/>
                    <a:pt x="126" y="157"/>
                    <a:pt x="112" y="173"/>
                  </a:cubicBezTo>
                  <a:lnTo>
                    <a:pt x="4" y="279"/>
                  </a:lnTo>
                  <a:cubicBezTo>
                    <a:pt x="0" y="283"/>
                    <a:pt x="0" y="283"/>
                    <a:pt x="0" y="295"/>
                  </a:cubicBezTo>
                  <a:lnTo>
                    <a:pt x="184" y="2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EB2CAA2-BE93-4F0D-9DF8-27272EE60FFA}"/>
              </a:ext>
            </a:extLst>
          </p:cNvPr>
          <p:cNvSpPr/>
          <p:nvPr/>
        </p:nvSpPr>
        <p:spPr>
          <a:xfrm>
            <a:off x="5115271" y="881774"/>
            <a:ext cx="5279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Quantum annealing of NP-hard problems is faced with</a:t>
            </a:r>
          </a:p>
          <a:p>
            <a:r>
              <a:rPr lang="en-US" dirty="0"/>
              <a:t>exponentially many exponentially small gaps:</a:t>
            </a:r>
            <a:endParaRPr lang="en-GB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8A83610-7089-4ACF-A0E6-49A5E9C5EC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18355" y="1654686"/>
            <a:ext cx="3712443" cy="99661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019215-D6A3-406C-A6F2-08FF16F4A4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81" t="31986" r="44780" b="57859"/>
          <a:stretch/>
        </p:blipFill>
        <p:spPr>
          <a:xfrm>
            <a:off x="7867385" y="2777878"/>
            <a:ext cx="4005602" cy="69646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4E2EA9C-AC85-47C5-8D06-062F24DBEAC7}"/>
              </a:ext>
            </a:extLst>
          </p:cNvPr>
          <p:cNvSpPr/>
          <p:nvPr/>
        </p:nvSpPr>
        <p:spPr>
          <a:xfrm>
            <a:off x="123972" y="4080605"/>
            <a:ext cx="605467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Proposed remedies: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Inhomogeneous driver Hamiltonians</a:t>
            </a:r>
          </a:p>
          <a:p>
            <a:pPr lvl="1"/>
            <a:r>
              <a:rPr lang="en-GB" sz="1200" dirty="0"/>
              <a:t>Dickson and Amin, Phys. Rev. Lett. </a:t>
            </a:r>
            <a:r>
              <a:rPr lang="en-GB" sz="1200" b="1" dirty="0"/>
              <a:t>106</a:t>
            </a:r>
            <a:r>
              <a:rPr lang="en-GB" sz="1200" dirty="0"/>
              <a:t>, 050502 (2011)</a:t>
            </a:r>
            <a:br>
              <a:rPr lang="en-GB" sz="1200" dirty="0"/>
            </a:br>
            <a:r>
              <a:rPr lang="en-GB" sz="1200" dirty="0" err="1"/>
              <a:t>Farhi</a:t>
            </a:r>
            <a:r>
              <a:rPr lang="en-GB" sz="1200" dirty="0"/>
              <a:t>, Goldstone, </a:t>
            </a:r>
            <a:r>
              <a:rPr lang="en-GB" sz="1200" dirty="0" err="1"/>
              <a:t>Gosset</a:t>
            </a:r>
            <a:r>
              <a:rPr lang="en-GB" sz="1200" dirty="0"/>
              <a:t>, Gutmann, Meyer, Shor, Quantum Inf. </a:t>
            </a:r>
            <a:r>
              <a:rPr lang="en-GB" sz="1200" dirty="0" err="1"/>
              <a:t>Comput</a:t>
            </a:r>
            <a:r>
              <a:rPr lang="en-GB" sz="1200" dirty="0"/>
              <a:t>. </a:t>
            </a:r>
            <a:r>
              <a:rPr lang="en-GB" sz="1200" b="1" dirty="0"/>
              <a:t>11</a:t>
            </a:r>
            <a:r>
              <a:rPr lang="en-GB" sz="1200" dirty="0"/>
              <a:t>, 181 (2011)</a:t>
            </a:r>
            <a:br>
              <a:rPr lang="en-GB" sz="1200" dirty="0"/>
            </a:br>
            <a:r>
              <a:rPr lang="en-GB" sz="1200" dirty="0" err="1"/>
              <a:t>Lanting</a:t>
            </a:r>
            <a:r>
              <a:rPr lang="en-GB" sz="1200" dirty="0"/>
              <a:t>, King, Evert, Hoskinson, Phys. Rev. A </a:t>
            </a:r>
            <a:r>
              <a:rPr lang="en-GB" sz="1200" b="1" dirty="0"/>
              <a:t>96</a:t>
            </a:r>
            <a:r>
              <a:rPr lang="en-GB" sz="1200" dirty="0"/>
              <a:t>, 042322 (2017)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Non-</a:t>
            </a:r>
            <a:r>
              <a:rPr lang="en-US" dirty="0" err="1">
                <a:solidFill>
                  <a:schemeClr val="accent1"/>
                </a:solidFill>
              </a:rPr>
              <a:t>stoquastic</a:t>
            </a:r>
            <a:r>
              <a:rPr lang="en-US" dirty="0">
                <a:solidFill>
                  <a:schemeClr val="accent1"/>
                </a:solidFill>
              </a:rPr>
              <a:t> driver Hamiltonians</a:t>
            </a:r>
          </a:p>
          <a:p>
            <a:pPr lvl="1"/>
            <a:r>
              <a:rPr lang="en-GB" sz="1200" dirty="0"/>
              <a:t>Seki and </a:t>
            </a:r>
            <a:r>
              <a:rPr lang="en-GB" sz="1200" dirty="0" err="1"/>
              <a:t>Nishimori</a:t>
            </a:r>
            <a:r>
              <a:rPr lang="en-GB" sz="1200" dirty="0"/>
              <a:t>, Phys. Rev. E </a:t>
            </a:r>
            <a:r>
              <a:rPr lang="en-GB" sz="1200" b="1" dirty="0"/>
              <a:t>85</a:t>
            </a:r>
            <a:r>
              <a:rPr lang="en-GB" sz="1200" dirty="0"/>
              <a:t>, 051112 (2012)</a:t>
            </a:r>
            <a:br>
              <a:rPr lang="en-GB" sz="1200" dirty="0"/>
            </a:br>
            <a:r>
              <a:rPr lang="en-GB" sz="1200" dirty="0" err="1"/>
              <a:t>Hormozi</a:t>
            </a:r>
            <a:r>
              <a:rPr lang="en-GB" sz="1200" dirty="0"/>
              <a:t>, Brown, </a:t>
            </a:r>
            <a:r>
              <a:rPr lang="en-GB" sz="1200" dirty="0" err="1"/>
              <a:t>Carleo</a:t>
            </a:r>
            <a:r>
              <a:rPr lang="en-GB" sz="1200" dirty="0"/>
              <a:t>, Troyer, Phys. Rev. B </a:t>
            </a:r>
            <a:r>
              <a:rPr lang="en-GB" sz="1200" b="1" dirty="0"/>
              <a:t>95</a:t>
            </a:r>
            <a:r>
              <a:rPr lang="en-GB" sz="1200" dirty="0"/>
              <a:t>, 184416 (2017)</a:t>
            </a:r>
            <a:br>
              <a:rPr lang="en-GB" sz="1200" dirty="0"/>
            </a:br>
            <a:r>
              <a:rPr lang="en-GB" sz="1200" dirty="0" err="1"/>
              <a:t>Albash</a:t>
            </a:r>
            <a:r>
              <a:rPr lang="en-GB" sz="1200" dirty="0"/>
              <a:t>, Phys. Rev. A </a:t>
            </a:r>
            <a:r>
              <a:rPr lang="en-GB" sz="1200" b="1" dirty="0"/>
              <a:t>99</a:t>
            </a:r>
            <a:r>
              <a:rPr lang="en-GB" sz="1200" dirty="0"/>
              <a:t>, 042334 (2019)</a:t>
            </a:r>
            <a:br>
              <a:rPr lang="en-GB" sz="1200" dirty="0"/>
            </a:br>
            <a:r>
              <a:rPr lang="en-GB" sz="1200" dirty="0" err="1"/>
              <a:t>Ozfidan</a:t>
            </a:r>
            <a:r>
              <a:rPr lang="en-GB" sz="1200" dirty="0"/>
              <a:t> et al., </a:t>
            </a:r>
            <a:r>
              <a:rPr lang="en-US" sz="1200" dirty="0"/>
              <a:t>Phys. Rev. Applied </a:t>
            </a:r>
            <a:r>
              <a:rPr lang="en-US" sz="1200" b="1" dirty="0"/>
              <a:t>13</a:t>
            </a:r>
            <a:r>
              <a:rPr lang="en-US" sz="1200" dirty="0"/>
              <a:t>, 034037 (2020)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AFE1B8-B148-4E51-BF3E-AAB7925C2F1A}"/>
              </a:ext>
            </a:extLst>
          </p:cNvPr>
          <p:cNvSpPr/>
          <p:nvPr/>
        </p:nvSpPr>
        <p:spPr>
          <a:xfrm>
            <a:off x="6178643" y="4339717"/>
            <a:ext cx="593470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Reverse Annealing</a:t>
            </a:r>
          </a:p>
          <a:p>
            <a:pPr lvl="1"/>
            <a:r>
              <a:rPr lang="en-GB" sz="1200" dirty="0"/>
              <a:t>Perdomo-Ortiz, Venegas-</a:t>
            </a:r>
            <a:r>
              <a:rPr lang="en-GB" sz="1200" dirty="0" err="1"/>
              <a:t>Andraca</a:t>
            </a:r>
            <a:r>
              <a:rPr lang="en-GB" sz="1200" dirty="0"/>
              <a:t>, </a:t>
            </a:r>
            <a:r>
              <a:rPr lang="en-GB" sz="1200" dirty="0" err="1"/>
              <a:t>Aspuru-Guzik</a:t>
            </a:r>
            <a:r>
              <a:rPr lang="en-GB" sz="1200" dirty="0"/>
              <a:t>, Quantum Inf. Process. </a:t>
            </a:r>
            <a:r>
              <a:rPr lang="en-GB" sz="1200" b="1" dirty="0"/>
              <a:t>10</a:t>
            </a:r>
            <a:r>
              <a:rPr lang="en-GB" sz="1200" dirty="0"/>
              <a:t>, 33 (2011)</a:t>
            </a:r>
            <a:br>
              <a:rPr lang="en-GB" sz="1200" dirty="0"/>
            </a:br>
            <a:r>
              <a:rPr lang="en-GB" sz="1200" dirty="0" err="1"/>
              <a:t>Ohkuwa</a:t>
            </a:r>
            <a:r>
              <a:rPr lang="en-GB" sz="1200" dirty="0"/>
              <a:t>, </a:t>
            </a:r>
            <a:r>
              <a:rPr lang="en-GB" sz="1200" dirty="0" err="1"/>
              <a:t>Nishimori</a:t>
            </a:r>
            <a:r>
              <a:rPr lang="en-GB" sz="1200" dirty="0"/>
              <a:t>, Lidar, Phys. Rev. A </a:t>
            </a:r>
            <a:r>
              <a:rPr lang="en-GB" sz="1200" b="1" dirty="0"/>
              <a:t>98</a:t>
            </a:r>
            <a:r>
              <a:rPr lang="en-GB" sz="1200" dirty="0"/>
              <a:t>, 022314 (2018)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Modified protocols (adjusted ramps)</a:t>
            </a:r>
          </a:p>
          <a:p>
            <a:pPr lvl="1"/>
            <a:r>
              <a:rPr lang="en-US" sz="1200" dirty="0" err="1"/>
              <a:t>Irsigler</a:t>
            </a:r>
            <a:r>
              <a:rPr lang="en-US" sz="1200" dirty="0"/>
              <a:t> and Grass, </a:t>
            </a:r>
            <a:r>
              <a:rPr lang="en-US" sz="1200" dirty="0" err="1"/>
              <a:t>arXiv</a:t>
            </a:r>
            <a:r>
              <a:rPr lang="en-US" sz="1200" dirty="0"/>
              <a:t> 2106.08101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Hybrid Approaches</a:t>
            </a:r>
          </a:p>
          <a:p>
            <a:pPr lvl="1"/>
            <a:r>
              <a:rPr lang="en-GB" sz="1200" dirty="0"/>
              <a:t>Chancellor, New J. Phys. </a:t>
            </a:r>
            <a:r>
              <a:rPr lang="en-GB" sz="1200" b="1" dirty="0"/>
              <a:t>19</a:t>
            </a:r>
            <a:r>
              <a:rPr lang="en-GB" sz="1200" dirty="0"/>
              <a:t>, 023024 (2017).</a:t>
            </a:r>
            <a:br>
              <a:rPr lang="en-GB" sz="1200" dirty="0"/>
            </a:br>
            <a:r>
              <a:rPr lang="en-GB" sz="1200" dirty="0"/>
              <a:t>Grass and </a:t>
            </a:r>
            <a:r>
              <a:rPr lang="en-GB" sz="1200" dirty="0" err="1"/>
              <a:t>Lewenstein</a:t>
            </a:r>
            <a:r>
              <a:rPr lang="en-GB" sz="1200" dirty="0"/>
              <a:t>, Phys. Rev. A </a:t>
            </a:r>
            <a:r>
              <a:rPr lang="en-GB" sz="1200" b="1" dirty="0"/>
              <a:t>95</a:t>
            </a:r>
            <a:r>
              <a:rPr lang="en-GB" sz="1200" dirty="0"/>
              <a:t>, 052309 (2017)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Biased Annealing</a:t>
            </a:r>
          </a:p>
          <a:p>
            <a:pPr lvl="1"/>
            <a:r>
              <a:rPr lang="en-GB" sz="1200" dirty="0"/>
              <a:t>Grass, Phys. Rev. Lett. </a:t>
            </a:r>
            <a:r>
              <a:rPr lang="en-GB" sz="1200" b="1" dirty="0"/>
              <a:t>123</a:t>
            </a:r>
            <a:r>
              <a:rPr lang="en-GB" sz="1200" dirty="0"/>
              <a:t>, 120501 (2019)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2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1363DFC-EB97-4362-A872-043E390F6734}"/>
              </a:ext>
            </a:extLst>
          </p:cNvPr>
          <p:cNvSpPr txBox="1">
            <a:spLocks/>
          </p:cNvSpPr>
          <p:nvPr/>
        </p:nvSpPr>
        <p:spPr>
          <a:xfrm>
            <a:off x="65935" y="9787"/>
            <a:ext cx="10515600" cy="82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Biased Quantum Annealing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59D57F3-B8F9-4B2C-973D-62D71AC7862F}"/>
                  </a:ext>
                </a:extLst>
              </p:cNvPr>
              <p:cNvSpPr/>
              <p:nvPr/>
            </p:nvSpPr>
            <p:spPr>
              <a:xfrm>
                <a:off x="224122" y="899661"/>
                <a:ext cx="9284914" cy="55707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Problem Hamiltonian:                                                  (e.g. incorporating exact cover)</a:t>
                </a:r>
              </a:p>
              <a:p>
                <a:endParaRPr lang="en-US" dirty="0"/>
              </a:p>
              <a:p>
                <a:r>
                  <a:rPr lang="en-US" dirty="0"/>
                  <a:t>Driver Hamiltonian:                                                      (combination of homogeneous transverse field</a:t>
                </a:r>
              </a:p>
              <a:p>
                <a:r>
                  <a:rPr lang="en-US" dirty="0"/>
                  <a:t>                                                                                          and inhomogeneous longitudinal field)</a:t>
                </a:r>
              </a:p>
              <a:p>
                <a:endParaRPr lang="en-US" dirty="0"/>
              </a:p>
              <a:p>
                <a:endParaRPr lang="en-US" u="sng" dirty="0"/>
              </a:p>
              <a:p>
                <a:r>
                  <a:rPr lang="en-US" u="sng" dirty="0"/>
                  <a:t>Comparison of different cases: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      standard annealing: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                        success probability </a:t>
                </a:r>
                <a:r>
                  <a:rPr lang="en-US" i="1" dirty="0">
                    <a:solidFill>
                      <a:schemeClr val="accent1"/>
                    </a:solidFill>
                  </a:rPr>
                  <a:t>p</a:t>
                </a:r>
                <a:r>
                  <a:rPr lang="en-US" dirty="0">
                    <a:solidFill>
                      <a:schemeClr val="accent1"/>
                    </a:solidFill>
                  </a:rPr>
                  <a:t>~0.25</a:t>
                </a:r>
              </a:p>
              <a:p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dirty="0"/>
                  <a:t>according to the configuration</a:t>
                </a:r>
              </a:p>
              <a:p>
                <a:r>
                  <a:rPr lang="en-GB" dirty="0"/>
                  <a:t>                        which solves the problem Hamiltonian: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                        </a:t>
                </a:r>
                <a:r>
                  <a:rPr lang="en-US" i="1" dirty="0">
                    <a:solidFill>
                      <a:schemeClr val="accent1"/>
                    </a:solidFill>
                  </a:rPr>
                  <a:t>p</a:t>
                </a:r>
                <a:r>
                  <a:rPr lang="en-US" dirty="0">
                    <a:solidFill>
                      <a:schemeClr val="accent1"/>
                    </a:solidFill>
                  </a:rPr>
                  <a:t>=1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i="1" dirty="0"/>
                  <a:t>d</a:t>
                </a:r>
                <a:r>
                  <a:rPr lang="en-GB" dirty="0"/>
                  <a:t> random deviations from</a:t>
                </a:r>
              </a:p>
              <a:p>
                <a:r>
                  <a:rPr lang="en-GB" dirty="0"/>
                  <a:t>                        configuration which solves the</a:t>
                </a:r>
              </a:p>
              <a:p>
                <a:r>
                  <a:rPr lang="en-GB" dirty="0"/>
                  <a:t>                        problem Hamiltonian: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GB" dirty="0">
                    <a:solidFill>
                      <a:schemeClr val="accent1"/>
                    </a:solidFill>
                  </a:rPr>
                  <a:t>                       </a:t>
                </a:r>
                <a:r>
                  <a:rPr lang="en-GB" i="1" dirty="0">
                    <a:solidFill>
                      <a:schemeClr val="accent1"/>
                    </a:solidFill>
                  </a:rPr>
                  <a:t>p</a:t>
                </a:r>
                <a:r>
                  <a:rPr lang="en-GB" dirty="0">
                    <a:solidFill>
                      <a:schemeClr val="accent1"/>
                    </a:solidFill>
                  </a:rPr>
                  <a:t> remains enhanced if the number of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GB" dirty="0">
                    <a:solidFill>
                      <a:schemeClr val="accent1"/>
                    </a:solidFill>
                  </a:rPr>
                  <a:t>                       errors </a:t>
                </a:r>
                <a:r>
                  <a:rPr lang="en-GB" i="1" dirty="0">
                    <a:solidFill>
                      <a:schemeClr val="accent1"/>
                    </a:solidFill>
                  </a:rPr>
                  <a:t>d</a:t>
                </a:r>
                <a:r>
                  <a:rPr lang="en-GB" dirty="0">
                    <a:solidFill>
                      <a:schemeClr val="accent1"/>
                    </a:solidFill>
                  </a:rPr>
                  <a:t> is &lt;0.4</a:t>
                </a:r>
                <a:r>
                  <a:rPr lang="en-GB" i="1" dirty="0">
                    <a:solidFill>
                      <a:schemeClr val="accent1"/>
                    </a:solidFill>
                  </a:rPr>
                  <a:t>N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59D57F3-B8F9-4B2C-973D-62D71AC78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22" y="899661"/>
                <a:ext cx="9284914" cy="5570756"/>
              </a:xfrm>
              <a:prstGeom prst="rect">
                <a:avLst/>
              </a:prstGeom>
              <a:blipFill>
                <a:blip r:embed="rId4"/>
                <a:stretch>
                  <a:fillRect l="-591" t="-657" b="-8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\documentclass{article}&#10;\usepackage{amsmath}&#10;\pagestyle{empty}&#10;\begin{document}&#10;&#10;$\sum_{i,j} J_{ij} \sigma_i^z \sigma_j^z$&#10;&#10;&#10;\end{document}" title="IguanaTex Bitmap Display">
            <a:extLst>
              <a:ext uri="{FF2B5EF4-FFF2-40B4-BE49-F238E27FC236}">
                <a16:creationId xmlns:a16="http://schemas.microsoft.com/office/drawing/2014/main" id="{C479DD71-30C3-4C69-8268-ABDD73FD61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238" y="932963"/>
            <a:ext cx="1717676" cy="380643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$\sum_{i} (\sigma_i^x + h_i \sigma_i^z)$&#10;\end{document}" title="IguanaTex Bitmap Display">
            <a:extLst>
              <a:ext uri="{FF2B5EF4-FFF2-40B4-BE49-F238E27FC236}">
                <a16:creationId xmlns:a16="http://schemas.microsoft.com/office/drawing/2014/main" id="{57E0C905-FD6A-49DF-A201-C5AAE611CE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239" y="1461466"/>
            <a:ext cx="2008419" cy="33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AC9095-484D-400B-A2E1-3BC82A6220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108" t="46773" r="37457" b="34090"/>
          <a:stretch/>
        </p:blipFill>
        <p:spPr>
          <a:xfrm>
            <a:off x="5765296" y="2309016"/>
            <a:ext cx="4367516" cy="44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72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1363DFC-EB97-4362-A872-043E390F6734}"/>
              </a:ext>
            </a:extLst>
          </p:cNvPr>
          <p:cNvSpPr txBox="1">
            <a:spLocks/>
          </p:cNvSpPr>
          <p:nvPr/>
        </p:nvSpPr>
        <p:spPr>
          <a:xfrm>
            <a:off x="65935" y="9787"/>
            <a:ext cx="10515600" cy="82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a good bias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D57F3-B8F9-4B2C-973D-62D71AC7862F}"/>
              </a:ext>
            </a:extLst>
          </p:cNvPr>
          <p:cNvSpPr/>
          <p:nvPr/>
        </p:nvSpPr>
        <p:spPr>
          <a:xfrm>
            <a:off x="224122" y="899661"/>
            <a:ext cx="640271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some a priori knowledge (e.g. from classical computation)  </a:t>
            </a:r>
          </a:p>
          <a:p>
            <a:r>
              <a:rPr lang="en-US" dirty="0"/>
              <a:t>      &gt; </a:t>
            </a:r>
            <a:r>
              <a:rPr lang="en-US" dirty="0">
                <a:solidFill>
                  <a:schemeClr val="accent1"/>
                </a:solidFill>
              </a:rPr>
              <a:t>Hybrid computing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Iterative approach:</a:t>
            </a:r>
          </a:p>
          <a:p>
            <a:endParaRPr lang="en-US" dirty="0"/>
          </a:p>
          <a:p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C9A55F-B60C-40FA-AB3F-DE1DCA8EE4EC}"/>
              </a:ext>
            </a:extLst>
          </p:cNvPr>
          <p:cNvSpPr/>
          <p:nvPr/>
        </p:nvSpPr>
        <p:spPr>
          <a:xfrm>
            <a:off x="2482558" y="2403075"/>
            <a:ext cx="4334499" cy="3693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Standard quantum annealing</a:t>
            </a:r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B32E196-6E9D-451D-9B68-20F7387C5831}"/>
              </a:ext>
            </a:extLst>
          </p:cNvPr>
          <p:cNvSpPr/>
          <p:nvPr/>
        </p:nvSpPr>
        <p:spPr>
          <a:xfrm rot="8636438">
            <a:off x="4301379" y="3383898"/>
            <a:ext cx="743803" cy="35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0B5CF6-1FA3-43A4-9DC6-2C0C4A988952}"/>
              </a:ext>
            </a:extLst>
          </p:cNvPr>
          <p:cNvSpPr/>
          <p:nvPr/>
        </p:nvSpPr>
        <p:spPr>
          <a:xfrm>
            <a:off x="2660923" y="3879222"/>
            <a:ext cx="1768626" cy="9233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Measure spins in</a:t>
            </a:r>
          </a:p>
          <a:p>
            <a:pPr algn="ctr"/>
            <a:r>
              <a:rPr lang="en-US" dirty="0"/>
              <a:t>computational</a:t>
            </a:r>
          </a:p>
          <a:p>
            <a:pPr algn="ctr"/>
            <a:r>
              <a:rPr lang="en-US" dirty="0"/>
              <a:t>basis</a:t>
            </a:r>
            <a:endParaRPr lang="en-GB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D7D75A-AB60-414E-86A9-F35B1B7C90EA}"/>
              </a:ext>
            </a:extLst>
          </p:cNvPr>
          <p:cNvSpPr/>
          <p:nvPr/>
        </p:nvSpPr>
        <p:spPr>
          <a:xfrm rot="2172986">
            <a:off x="4371151" y="4941248"/>
            <a:ext cx="743803" cy="35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5F19C86-C725-48D9-9BAB-A4A8A173B761}"/>
              </a:ext>
            </a:extLst>
          </p:cNvPr>
          <p:cNvSpPr/>
          <p:nvPr/>
        </p:nvSpPr>
        <p:spPr>
          <a:xfrm rot="16200000">
            <a:off x="5584450" y="4016615"/>
            <a:ext cx="783225" cy="35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0F01E-4E02-4E65-9919-B4FE54910D10}"/>
              </a:ext>
            </a:extLst>
          </p:cNvPr>
          <p:cNvSpPr/>
          <p:nvPr/>
        </p:nvSpPr>
        <p:spPr>
          <a:xfrm>
            <a:off x="5106844" y="3002649"/>
            <a:ext cx="1710213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Biased quantum</a:t>
            </a:r>
          </a:p>
          <a:p>
            <a:pPr algn="ctr"/>
            <a:r>
              <a:rPr lang="en-US" dirty="0"/>
              <a:t>annealing</a:t>
            </a:r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71B2E7-07D9-49C6-82D1-28DFFACCCF22}"/>
              </a:ext>
            </a:extLst>
          </p:cNvPr>
          <p:cNvSpPr/>
          <p:nvPr/>
        </p:nvSpPr>
        <p:spPr>
          <a:xfrm rot="5400000">
            <a:off x="3083570" y="3218526"/>
            <a:ext cx="923332" cy="35484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6BA84C-B2D9-47F7-8721-C0A73AD65951}"/>
              </a:ext>
            </a:extLst>
          </p:cNvPr>
          <p:cNvSpPr/>
          <p:nvPr/>
        </p:nvSpPr>
        <p:spPr>
          <a:xfrm rot="5400000">
            <a:off x="3083570" y="5170786"/>
            <a:ext cx="923332" cy="35484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30B864-000E-4116-BF95-FC9AB18399B2}"/>
              </a:ext>
            </a:extLst>
          </p:cNvPr>
          <p:cNvSpPr/>
          <p:nvPr/>
        </p:nvSpPr>
        <p:spPr>
          <a:xfrm>
            <a:off x="2482559" y="5943615"/>
            <a:ext cx="4334500" cy="3693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Stop when measurement and bias agree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2C1F04-F08D-4200-B932-479EBCE6ABD2}"/>
              </a:ext>
            </a:extLst>
          </p:cNvPr>
          <p:cNvSpPr/>
          <p:nvPr/>
        </p:nvSpPr>
        <p:spPr>
          <a:xfrm>
            <a:off x="660191" y="2387368"/>
            <a:ext cx="1332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Initialization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ACE9AC-3F54-469B-8E2E-C4A0C39A5687}"/>
              </a:ext>
            </a:extLst>
          </p:cNvPr>
          <p:cNvSpPr/>
          <p:nvPr/>
        </p:nvSpPr>
        <p:spPr>
          <a:xfrm>
            <a:off x="660190" y="4123730"/>
            <a:ext cx="9896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Iteration</a:t>
            </a:r>
          </a:p>
          <a:p>
            <a:r>
              <a:rPr lang="en-US" sz="1200" dirty="0"/>
              <a:t>(~3 times)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2125FF-51B9-41D6-AD6C-0524C9D91DA6}"/>
              </a:ext>
            </a:extLst>
          </p:cNvPr>
          <p:cNvSpPr/>
          <p:nvPr/>
        </p:nvSpPr>
        <p:spPr>
          <a:xfrm>
            <a:off x="648814" y="5886569"/>
            <a:ext cx="1312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Termination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A3845-7BBD-4E9D-88B0-C653BB5C0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74" t="60131" r="50807" b="24975"/>
          <a:stretch/>
        </p:blipFill>
        <p:spPr>
          <a:xfrm>
            <a:off x="7668236" y="569896"/>
            <a:ext cx="3441045" cy="28192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1F04731-CB80-4A28-BADA-B38534D41707}"/>
              </a:ext>
            </a:extLst>
          </p:cNvPr>
          <p:cNvSpPr/>
          <p:nvPr/>
        </p:nvSpPr>
        <p:spPr>
          <a:xfrm>
            <a:off x="7611811" y="108592"/>
            <a:ext cx="2813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Comparison cost function </a:t>
            </a:r>
            <a:r>
              <a:rPr lang="en-US" i="1" dirty="0"/>
              <a:t>E</a:t>
            </a:r>
            <a:r>
              <a:rPr lang="en-US" dirty="0"/>
              <a:t>: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D05BF6-95D1-4195-B0D8-132646284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4" t="58167" r="62913" b="24975"/>
          <a:stretch/>
        </p:blipFill>
        <p:spPr>
          <a:xfrm>
            <a:off x="7473445" y="3965207"/>
            <a:ext cx="3622345" cy="289279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F8FD7E2-0F28-42E5-9F18-BB8CE9016EC3}"/>
              </a:ext>
            </a:extLst>
          </p:cNvPr>
          <p:cNvSpPr/>
          <p:nvPr/>
        </p:nvSpPr>
        <p:spPr>
          <a:xfrm>
            <a:off x="7634555" y="3666116"/>
            <a:ext cx="33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Comparison success probability </a:t>
            </a:r>
            <a:r>
              <a:rPr lang="en-US" i="1" dirty="0"/>
              <a:t>p</a:t>
            </a:r>
            <a:r>
              <a:rPr lang="en-US" dirty="0"/>
              <a:t>: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6352BA-ABF2-456D-B92B-E76ECE420948}"/>
              </a:ext>
            </a:extLst>
          </p:cNvPr>
          <p:cNvSpPr/>
          <p:nvPr/>
        </p:nvSpPr>
        <p:spPr>
          <a:xfrm>
            <a:off x="5100045" y="4757503"/>
            <a:ext cx="1702903" cy="9233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Define bias</a:t>
            </a:r>
          </a:p>
          <a:p>
            <a:pPr algn="ctr"/>
            <a:r>
              <a:rPr lang="en-US" dirty="0"/>
              <a:t>according to</a:t>
            </a:r>
          </a:p>
          <a:p>
            <a:pPr algn="ctr"/>
            <a:r>
              <a:rPr lang="en-US" dirty="0"/>
              <a:t>measured  spins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99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1363DFC-EB97-4362-A872-043E390F6734}"/>
              </a:ext>
            </a:extLst>
          </p:cNvPr>
          <p:cNvSpPr txBox="1">
            <a:spLocks/>
          </p:cNvSpPr>
          <p:nvPr/>
        </p:nvSpPr>
        <p:spPr>
          <a:xfrm>
            <a:off x="65935" y="9787"/>
            <a:ext cx="10515600" cy="82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 a good bias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D57F3-B8F9-4B2C-973D-62D71AC7862F}"/>
              </a:ext>
            </a:extLst>
          </p:cNvPr>
          <p:cNvSpPr/>
          <p:nvPr/>
        </p:nvSpPr>
        <p:spPr>
          <a:xfrm>
            <a:off x="224122" y="899661"/>
            <a:ext cx="19876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Iterative algorithm:</a:t>
            </a:r>
          </a:p>
          <a:p>
            <a:endParaRPr lang="en-US" dirty="0"/>
          </a:p>
          <a:p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C9A55F-B60C-40FA-AB3F-DE1DCA8EE4EC}"/>
              </a:ext>
            </a:extLst>
          </p:cNvPr>
          <p:cNvSpPr/>
          <p:nvPr/>
        </p:nvSpPr>
        <p:spPr>
          <a:xfrm>
            <a:off x="2482558" y="2128279"/>
            <a:ext cx="4334499" cy="3693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Standard quantum annealing</a:t>
            </a:r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B32E196-6E9D-451D-9B68-20F7387C5831}"/>
              </a:ext>
            </a:extLst>
          </p:cNvPr>
          <p:cNvSpPr/>
          <p:nvPr/>
        </p:nvSpPr>
        <p:spPr>
          <a:xfrm rot="8636438">
            <a:off x="4301379" y="3109102"/>
            <a:ext cx="743803" cy="35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0B5CF6-1FA3-43A4-9DC6-2C0C4A988952}"/>
              </a:ext>
            </a:extLst>
          </p:cNvPr>
          <p:cNvSpPr/>
          <p:nvPr/>
        </p:nvSpPr>
        <p:spPr>
          <a:xfrm>
            <a:off x="2660923" y="3604426"/>
            <a:ext cx="1768626" cy="9233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Measure spins in</a:t>
            </a:r>
          </a:p>
          <a:p>
            <a:pPr algn="ctr"/>
            <a:r>
              <a:rPr lang="en-US" dirty="0"/>
              <a:t>computational</a:t>
            </a:r>
          </a:p>
          <a:p>
            <a:pPr algn="ctr"/>
            <a:r>
              <a:rPr lang="en-US" dirty="0"/>
              <a:t>basis</a:t>
            </a:r>
            <a:endParaRPr lang="en-GB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D7D75A-AB60-414E-86A9-F35B1B7C90EA}"/>
              </a:ext>
            </a:extLst>
          </p:cNvPr>
          <p:cNvSpPr/>
          <p:nvPr/>
        </p:nvSpPr>
        <p:spPr>
          <a:xfrm rot="2172986">
            <a:off x="4371151" y="4666452"/>
            <a:ext cx="743803" cy="35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5F19C86-C725-48D9-9BAB-A4A8A173B761}"/>
              </a:ext>
            </a:extLst>
          </p:cNvPr>
          <p:cNvSpPr/>
          <p:nvPr/>
        </p:nvSpPr>
        <p:spPr>
          <a:xfrm rot="16200000">
            <a:off x="5584450" y="3741819"/>
            <a:ext cx="783225" cy="35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0F01E-4E02-4E65-9919-B4FE54910D10}"/>
              </a:ext>
            </a:extLst>
          </p:cNvPr>
          <p:cNvSpPr/>
          <p:nvPr/>
        </p:nvSpPr>
        <p:spPr>
          <a:xfrm>
            <a:off x="5106844" y="2727853"/>
            <a:ext cx="1710213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Biased quantum</a:t>
            </a:r>
          </a:p>
          <a:p>
            <a:pPr algn="ctr"/>
            <a:r>
              <a:rPr lang="en-US" dirty="0"/>
              <a:t>annealing</a:t>
            </a:r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71B2E7-07D9-49C6-82D1-28DFFACCCF22}"/>
              </a:ext>
            </a:extLst>
          </p:cNvPr>
          <p:cNvSpPr/>
          <p:nvPr/>
        </p:nvSpPr>
        <p:spPr>
          <a:xfrm rot="5400000">
            <a:off x="3083570" y="2943730"/>
            <a:ext cx="923332" cy="35484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6BA84C-B2D9-47F7-8721-C0A73AD65951}"/>
              </a:ext>
            </a:extLst>
          </p:cNvPr>
          <p:cNvSpPr/>
          <p:nvPr/>
        </p:nvSpPr>
        <p:spPr>
          <a:xfrm rot="5400000">
            <a:off x="3083570" y="4895990"/>
            <a:ext cx="923332" cy="35484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30B864-000E-4116-BF95-FC9AB18399B2}"/>
              </a:ext>
            </a:extLst>
          </p:cNvPr>
          <p:cNvSpPr/>
          <p:nvPr/>
        </p:nvSpPr>
        <p:spPr>
          <a:xfrm>
            <a:off x="2482559" y="5668819"/>
            <a:ext cx="4334500" cy="3693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Stop when measurement and bias agree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2C1F04-F08D-4200-B932-479EBCE6ABD2}"/>
              </a:ext>
            </a:extLst>
          </p:cNvPr>
          <p:cNvSpPr/>
          <p:nvPr/>
        </p:nvSpPr>
        <p:spPr>
          <a:xfrm>
            <a:off x="660191" y="2112572"/>
            <a:ext cx="1332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Initialization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ACE9AC-3F54-469B-8E2E-C4A0C39A5687}"/>
              </a:ext>
            </a:extLst>
          </p:cNvPr>
          <p:cNvSpPr/>
          <p:nvPr/>
        </p:nvSpPr>
        <p:spPr>
          <a:xfrm>
            <a:off x="660190" y="3848934"/>
            <a:ext cx="9896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Iteration</a:t>
            </a:r>
          </a:p>
          <a:p>
            <a:r>
              <a:rPr lang="en-US" sz="1200" dirty="0"/>
              <a:t>(~3 times)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2125FF-51B9-41D6-AD6C-0524C9D91DA6}"/>
              </a:ext>
            </a:extLst>
          </p:cNvPr>
          <p:cNvSpPr/>
          <p:nvPr/>
        </p:nvSpPr>
        <p:spPr>
          <a:xfrm>
            <a:off x="648814" y="5611773"/>
            <a:ext cx="1312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Termination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A3845-7BBD-4E9D-88B0-C653BB5C0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74" t="60131" r="50807" b="24975"/>
          <a:stretch/>
        </p:blipFill>
        <p:spPr>
          <a:xfrm>
            <a:off x="7668236" y="569896"/>
            <a:ext cx="3441045" cy="28192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1F04731-CB80-4A28-BADA-B38534D41707}"/>
              </a:ext>
            </a:extLst>
          </p:cNvPr>
          <p:cNvSpPr/>
          <p:nvPr/>
        </p:nvSpPr>
        <p:spPr>
          <a:xfrm>
            <a:off x="7611811" y="108592"/>
            <a:ext cx="2813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Comparison cost function </a:t>
            </a:r>
            <a:r>
              <a:rPr lang="en-US" i="1" dirty="0"/>
              <a:t>E</a:t>
            </a:r>
            <a:r>
              <a:rPr lang="en-US" dirty="0"/>
              <a:t>: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D05BF6-95D1-4195-B0D8-132646284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4" t="58167" r="62913" b="24975"/>
          <a:stretch/>
        </p:blipFill>
        <p:spPr>
          <a:xfrm>
            <a:off x="7473445" y="3965207"/>
            <a:ext cx="3622345" cy="289279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F8FD7E2-0F28-42E5-9F18-BB8CE9016EC3}"/>
              </a:ext>
            </a:extLst>
          </p:cNvPr>
          <p:cNvSpPr/>
          <p:nvPr/>
        </p:nvSpPr>
        <p:spPr>
          <a:xfrm>
            <a:off x="7634555" y="3666116"/>
            <a:ext cx="33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Comparison success probability </a:t>
            </a:r>
            <a:r>
              <a:rPr lang="en-US" i="1" dirty="0"/>
              <a:t>p</a:t>
            </a:r>
            <a:r>
              <a:rPr lang="en-US" dirty="0"/>
              <a:t>: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6352BA-ABF2-456D-B92B-E76ECE420948}"/>
              </a:ext>
            </a:extLst>
          </p:cNvPr>
          <p:cNvSpPr/>
          <p:nvPr/>
        </p:nvSpPr>
        <p:spPr>
          <a:xfrm>
            <a:off x="5100045" y="4482707"/>
            <a:ext cx="1702903" cy="9233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Define bias</a:t>
            </a:r>
          </a:p>
          <a:p>
            <a:pPr algn="ctr"/>
            <a:r>
              <a:rPr lang="en-US" dirty="0"/>
              <a:t>according to</a:t>
            </a:r>
          </a:p>
          <a:p>
            <a:pPr algn="ctr"/>
            <a:r>
              <a:rPr lang="en-US" dirty="0"/>
              <a:t>measured  spins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26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1363DFC-EB97-4362-A872-043E390F6734}"/>
              </a:ext>
            </a:extLst>
          </p:cNvPr>
          <p:cNvSpPr txBox="1">
            <a:spLocks/>
          </p:cNvSpPr>
          <p:nvPr/>
        </p:nvSpPr>
        <p:spPr>
          <a:xfrm>
            <a:off x="65935" y="9787"/>
            <a:ext cx="10515600" cy="82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Antibias method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D57F3-B8F9-4B2C-973D-62D71AC7862F}"/>
              </a:ext>
            </a:extLst>
          </p:cNvPr>
          <p:cNvSpPr/>
          <p:nvPr/>
        </p:nvSpPr>
        <p:spPr>
          <a:xfrm>
            <a:off x="224122" y="899661"/>
            <a:ext cx="561538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hardest instances: iteratively found bias is not good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Alternative approach: </a:t>
            </a:r>
          </a:p>
          <a:p>
            <a:r>
              <a:rPr lang="en-US" dirty="0"/>
              <a:t>      Penalize wrong annealing outcomes with “antibias”</a:t>
            </a:r>
          </a:p>
          <a:p>
            <a:endParaRPr lang="en-US" dirty="0"/>
          </a:p>
          <a:p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C9A55F-B60C-40FA-AB3F-DE1DCA8EE4EC}"/>
              </a:ext>
            </a:extLst>
          </p:cNvPr>
          <p:cNvSpPr/>
          <p:nvPr/>
        </p:nvSpPr>
        <p:spPr>
          <a:xfrm>
            <a:off x="2386904" y="2403075"/>
            <a:ext cx="4430153" cy="3693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Standard quantum annealing</a:t>
            </a:r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B32E196-6E9D-451D-9B68-20F7387C5831}"/>
              </a:ext>
            </a:extLst>
          </p:cNvPr>
          <p:cNvSpPr/>
          <p:nvPr/>
        </p:nvSpPr>
        <p:spPr>
          <a:xfrm rot="9183969">
            <a:off x="4030111" y="3153222"/>
            <a:ext cx="466913" cy="35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0B5CF6-1FA3-43A4-9DC6-2C0C4A988952}"/>
              </a:ext>
            </a:extLst>
          </p:cNvPr>
          <p:cNvSpPr/>
          <p:nvPr/>
        </p:nvSpPr>
        <p:spPr>
          <a:xfrm>
            <a:off x="2386904" y="3512246"/>
            <a:ext cx="1768625" cy="9233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Measure spins in</a:t>
            </a:r>
          </a:p>
          <a:p>
            <a:pPr algn="ctr"/>
            <a:r>
              <a:rPr lang="en-US" dirty="0"/>
              <a:t>computational</a:t>
            </a:r>
          </a:p>
          <a:p>
            <a:pPr algn="ctr"/>
            <a:r>
              <a:rPr lang="en-US" dirty="0"/>
              <a:t>basis</a:t>
            </a:r>
            <a:endParaRPr lang="en-GB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D7D75A-AB60-414E-86A9-F35B1B7C90EA}"/>
              </a:ext>
            </a:extLst>
          </p:cNvPr>
          <p:cNvSpPr/>
          <p:nvPr/>
        </p:nvSpPr>
        <p:spPr>
          <a:xfrm rot="19193064">
            <a:off x="4807783" y="4610391"/>
            <a:ext cx="278589" cy="35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F21A9-BB20-4635-945B-7CF02EAC226E}"/>
              </a:ext>
            </a:extLst>
          </p:cNvPr>
          <p:cNvSpPr/>
          <p:nvPr/>
        </p:nvSpPr>
        <p:spPr>
          <a:xfrm>
            <a:off x="4737825" y="3982292"/>
            <a:ext cx="2079231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Add configuration to antibias field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5F19C86-C725-48D9-9BAB-A4A8A173B761}"/>
              </a:ext>
            </a:extLst>
          </p:cNvPr>
          <p:cNvSpPr/>
          <p:nvPr/>
        </p:nvSpPr>
        <p:spPr>
          <a:xfrm rot="16200000">
            <a:off x="5545630" y="3556302"/>
            <a:ext cx="311778" cy="35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0F01E-4E02-4E65-9919-B4FE54910D10}"/>
              </a:ext>
            </a:extLst>
          </p:cNvPr>
          <p:cNvSpPr/>
          <p:nvPr/>
        </p:nvSpPr>
        <p:spPr>
          <a:xfrm>
            <a:off x="4737767" y="2900443"/>
            <a:ext cx="2079289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Antibiased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-tum annealing</a:t>
            </a:r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71B2E7-07D9-49C6-82D1-28DFFACCCF22}"/>
              </a:ext>
            </a:extLst>
          </p:cNvPr>
          <p:cNvSpPr/>
          <p:nvPr/>
        </p:nvSpPr>
        <p:spPr>
          <a:xfrm rot="5400000">
            <a:off x="2633528" y="2972573"/>
            <a:ext cx="558013" cy="35484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6BA84C-B2D9-47F7-8721-C0A73AD65951}"/>
              </a:ext>
            </a:extLst>
          </p:cNvPr>
          <p:cNvSpPr/>
          <p:nvPr/>
        </p:nvSpPr>
        <p:spPr>
          <a:xfrm rot="5400000">
            <a:off x="2865698" y="5636535"/>
            <a:ext cx="272971" cy="35484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30B864-000E-4116-BF95-FC9AB18399B2}"/>
              </a:ext>
            </a:extLst>
          </p:cNvPr>
          <p:cNvSpPr/>
          <p:nvPr/>
        </p:nvSpPr>
        <p:spPr>
          <a:xfrm>
            <a:off x="2482559" y="5943615"/>
            <a:ext cx="4334500" cy="3693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Done.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2C1F04-F08D-4200-B932-479EBCE6ABD2}"/>
              </a:ext>
            </a:extLst>
          </p:cNvPr>
          <p:cNvSpPr/>
          <p:nvPr/>
        </p:nvSpPr>
        <p:spPr>
          <a:xfrm>
            <a:off x="660191" y="2387368"/>
            <a:ext cx="1332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Initialization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ACE9AC-3F54-469B-8E2E-C4A0C39A5687}"/>
              </a:ext>
            </a:extLst>
          </p:cNvPr>
          <p:cNvSpPr/>
          <p:nvPr/>
        </p:nvSpPr>
        <p:spPr>
          <a:xfrm>
            <a:off x="660190" y="4123730"/>
            <a:ext cx="989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Iteration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2125FF-51B9-41D6-AD6C-0524C9D91DA6}"/>
              </a:ext>
            </a:extLst>
          </p:cNvPr>
          <p:cNvSpPr/>
          <p:nvPr/>
        </p:nvSpPr>
        <p:spPr>
          <a:xfrm>
            <a:off x="648814" y="5886569"/>
            <a:ext cx="1312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Termination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FD7E2-0F28-42E5-9F18-BB8CE9016EC3}"/>
              </a:ext>
            </a:extLst>
          </p:cNvPr>
          <p:cNvSpPr/>
          <p:nvPr/>
        </p:nvSpPr>
        <p:spPr>
          <a:xfrm>
            <a:off x="7300187" y="149326"/>
            <a:ext cx="33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Comparison success probability </a:t>
            </a:r>
            <a:r>
              <a:rPr lang="en-US" i="1" dirty="0"/>
              <a:t>p</a:t>
            </a:r>
            <a:r>
              <a:rPr lang="en-US" dirty="0"/>
              <a:t>:</a:t>
            </a:r>
            <a:endParaRPr lang="en-GB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D727D72-2F0A-485D-A1A6-5003EAAB5B36}"/>
              </a:ext>
            </a:extLst>
          </p:cNvPr>
          <p:cNvSpPr/>
          <p:nvPr/>
        </p:nvSpPr>
        <p:spPr>
          <a:xfrm rot="5400000">
            <a:off x="2748203" y="4538589"/>
            <a:ext cx="394375" cy="35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88DA32-920A-4DA4-8E5A-AD66AB403E8C}"/>
              </a:ext>
            </a:extLst>
          </p:cNvPr>
          <p:cNvSpPr/>
          <p:nvPr/>
        </p:nvSpPr>
        <p:spPr>
          <a:xfrm>
            <a:off x="2469760" y="4978354"/>
            <a:ext cx="2886986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the obtained configuration the target state?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D8EB6-94AA-4909-8F6A-4A23A940E08A}"/>
              </a:ext>
            </a:extLst>
          </p:cNvPr>
          <p:cNvSpPr/>
          <p:nvPr/>
        </p:nvSpPr>
        <p:spPr>
          <a:xfrm>
            <a:off x="3227112" y="5629290"/>
            <a:ext cx="587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YES!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BAEDF8-93A1-4025-92E4-58C7315FCE87}"/>
              </a:ext>
            </a:extLst>
          </p:cNvPr>
          <p:cNvSpPr/>
          <p:nvPr/>
        </p:nvSpPr>
        <p:spPr>
          <a:xfrm>
            <a:off x="4280476" y="4656289"/>
            <a:ext cx="56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NO!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8CF14-3188-4E1A-8F16-BECB2E1E1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2" t="23881" r="35296" b="54328"/>
          <a:stretch/>
        </p:blipFill>
        <p:spPr>
          <a:xfrm>
            <a:off x="7702170" y="759116"/>
            <a:ext cx="3968459" cy="3789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70709A-7341-4F98-A80D-480077612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46" t="31368" r="50885" b="59087"/>
          <a:stretch/>
        </p:blipFill>
        <p:spPr>
          <a:xfrm>
            <a:off x="7504434" y="5588491"/>
            <a:ext cx="4603462" cy="11150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B92E620-F70D-4235-97AE-5D542727CBE1}"/>
              </a:ext>
            </a:extLst>
          </p:cNvPr>
          <p:cNvSpPr/>
          <p:nvPr/>
        </p:nvSpPr>
        <p:spPr>
          <a:xfrm>
            <a:off x="7524906" y="4802287"/>
            <a:ext cx="4574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 annealing runs until success for standard and</a:t>
            </a:r>
          </a:p>
          <a:p>
            <a:r>
              <a:rPr lang="en-US" dirty="0"/>
              <a:t>antibias annealing: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AB387-3749-4AD8-B2F0-64DE420A523C}"/>
              </a:ext>
            </a:extLst>
          </p:cNvPr>
          <p:cNvSpPr/>
          <p:nvPr/>
        </p:nvSpPr>
        <p:spPr>
          <a:xfrm>
            <a:off x="7504434" y="5448618"/>
            <a:ext cx="1148247" cy="12549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82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1363DFC-EB97-4362-A872-043E390F6734}"/>
              </a:ext>
            </a:extLst>
          </p:cNvPr>
          <p:cNvSpPr txBox="1">
            <a:spLocks/>
          </p:cNvSpPr>
          <p:nvPr/>
        </p:nvSpPr>
        <p:spPr>
          <a:xfrm>
            <a:off x="65935" y="9787"/>
            <a:ext cx="10515600" cy="82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&amp; Outlook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E2AC-9059-45B6-85A8-3031C0EC1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9" t="15821" r="34832" b="69055"/>
          <a:stretch/>
        </p:blipFill>
        <p:spPr>
          <a:xfrm>
            <a:off x="7806519" y="4807560"/>
            <a:ext cx="4019265" cy="12861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14836B-0793-4E13-A186-32FFFB7D3DB8}"/>
              </a:ext>
            </a:extLst>
          </p:cNvPr>
          <p:cNvSpPr/>
          <p:nvPr/>
        </p:nvSpPr>
        <p:spPr>
          <a:xfrm>
            <a:off x="7806519" y="4233796"/>
            <a:ext cx="118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Reference: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527D13-1C15-49E0-831A-4BD8CCED8C68}"/>
              </a:ext>
            </a:extLst>
          </p:cNvPr>
          <p:cNvSpPr/>
          <p:nvPr/>
        </p:nvSpPr>
        <p:spPr>
          <a:xfrm>
            <a:off x="595067" y="1047043"/>
            <a:ext cx="6995698" cy="535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accent1"/>
                </a:solidFill>
              </a:rPr>
              <a:t>Summary: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Use inhomogeneous longitudinal fields in driver Hamiltonian as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Good bias (&lt; 40% errors) increases annealing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Can be found iteratively for most instances, but not for hardest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Antibias can penalize wrong outcomes to increase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u="sng" dirty="0">
                <a:solidFill>
                  <a:schemeClr val="accent1"/>
                </a:solidFill>
              </a:rPr>
              <a:t>Outlook: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Hybrid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Combination of different “enhanced” annealing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Implementation in large-scale (?) annealer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0AB2F3-457E-4720-9ABF-64B76F478419}"/>
              </a:ext>
            </a:extLst>
          </p:cNvPr>
          <p:cNvSpPr/>
          <p:nvPr/>
        </p:nvSpPr>
        <p:spPr>
          <a:xfrm>
            <a:off x="9319481" y="1900030"/>
            <a:ext cx="1966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Thank you!</a:t>
            </a:r>
            <a:endParaRPr lang="en-GB" sz="3000" b="1" dirty="0"/>
          </a:p>
        </p:txBody>
      </p:sp>
    </p:spTree>
    <p:extLst>
      <p:ext uri="{BB962C8B-B14F-4D97-AF65-F5344CB8AC3E}">
        <p14:creationId xmlns:p14="http://schemas.microsoft.com/office/powerpoint/2010/main" val="1991523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673.4158"/>
  <p:tag name="LATEXADDIN" val="\documentclass{article}&#10;\usepackage{amsmath}&#10;\pagestyle{empty}&#10;\begin{document}&#10;&#10;$\sum_{i,j} J_{ij} \sigma_i^z \sigma_j^z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385.4518"/>
  <p:tag name="LATEXADDIN" val="\documentclass{article}&#10;\usepackage{amsmath}&#10;\pagestyle{empty}&#10;\begin{document}&#10;&#10;$\sum_{i} h \sigma_i^x $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673.4158"/>
  <p:tag name="LATEXADDIN" val="\documentclass{article}&#10;\usepackage{amsmath}&#10;\pagestyle{empty}&#10;\begin{document}&#10;&#10;$\sum_{i,j} J_{ij} \sigma_i^z \sigma_j^z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787.4016"/>
  <p:tag name="LATEXADDIN" val="\documentclass{article}&#10;\usepackage{amsmath}&#10;\pagestyle{empty}&#10;\begin{document}&#10;&#10;$\sum_{i} (\sigma_i^x + h_i \sigma_i^z)$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7458</TotalTime>
  <Words>642</Words>
  <Application>Microsoft Office PowerPoint</Application>
  <PresentationFormat>Widescreen</PresentationFormat>
  <Paragraphs>141</Paragraphs>
  <Slides>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Droid Sans Fallback</vt:lpstr>
      <vt:lpstr>FreeSans</vt:lpstr>
      <vt:lpstr>Liberation Sans</vt:lpstr>
      <vt:lpstr>Noto Sans CJK SC Regular</vt:lpstr>
      <vt:lpstr>Source Sans Pro Light</vt:lpstr>
      <vt:lpstr>Office Theme</vt:lpstr>
      <vt:lpstr>Quantum Annealing With Bias Fields </vt:lpstr>
      <vt:lpstr>Quantum Annealing – Basic 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Annealing with Bias Fields</dc:title>
  <dc:creator>Tobias Grass</dc:creator>
  <cp:lastModifiedBy>Tobias Grass</cp:lastModifiedBy>
  <cp:revision>28</cp:revision>
  <dcterms:created xsi:type="dcterms:W3CDTF">2021-11-15T20:46:10Z</dcterms:created>
  <dcterms:modified xsi:type="dcterms:W3CDTF">2021-11-23T19:11:36Z</dcterms:modified>
</cp:coreProperties>
</file>